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869" r:id="rId2"/>
  </p:sldMasterIdLst>
  <p:notesMasterIdLst>
    <p:notesMasterId r:id="rId37"/>
  </p:notesMasterIdLst>
  <p:sldIdLst>
    <p:sldId id="256" r:id="rId3"/>
    <p:sldId id="272" r:id="rId4"/>
    <p:sldId id="301" r:id="rId5"/>
    <p:sldId id="282" r:id="rId6"/>
    <p:sldId id="258" r:id="rId7"/>
    <p:sldId id="259" r:id="rId8"/>
    <p:sldId id="260" r:id="rId9"/>
    <p:sldId id="261" r:id="rId10"/>
    <p:sldId id="262" r:id="rId11"/>
    <p:sldId id="263" r:id="rId12"/>
    <p:sldId id="264" r:id="rId13"/>
    <p:sldId id="265" r:id="rId14"/>
    <p:sldId id="266" r:id="rId15"/>
    <p:sldId id="267" r:id="rId16"/>
    <p:sldId id="268" r:id="rId17"/>
    <p:sldId id="304" r:id="rId18"/>
    <p:sldId id="273" r:id="rId19"/>
    <p:sldId id="274" r:id="rId20"/>
    <p:sldId id="275" r:id="rId21"/>
    <p:sldId id="276" r:id="rId22"/>
    <p:sldId id="283" r:id="rId23"/>
    <p:sldId id="284" r:id="rId24"/>
    <p:sldId id="305" r:id="rId25"/>
    <p:sldId id="311" r:id="rId26"/>
    <p:sldId id="310" r:id="rId27"/>
    <p:sldId id="277" r:id="rId28"/>
    <p:sldId id="279" r:id="rId29"/>
    <p:sldId id="286" r:id="rId30"/>
    <p:sldId id="307" r:id="rId31"/>
    <p:sldId id="306" r:id="rId32"/>
    <p:sldId id="309" r:id="rId33"/>
    <p:sldId id="287" r:id="rId34"/>
    <p:sldId id="303" r:id="rId35"/>
    <p:sldId id="313"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84" autoAdjust="0"/>
  </p:normalViewPr>
  <p:slideViewPr>
    <p:cSldViewPr snapToGrid="0" snapToObjects="1">
      <p:cViewPr varScale="1">
        <p:scale>
          <a:sx n="63" d="100"/>
          <a:sy n="63" d="100"/>
        </p:scale>
        <p:origin x="-456" y="-112"/>
      </p:cViewPr>
      <p:guideLst>
        <p:guide orient="horz" pos="2160"/>
        <p:guide pos="2880"/>
      </p:guideLst>
    </p:cSldViewPr>
  </p:slideViewPr>
  <p:outlineViewPr>
    <p:cViewPr>
      <p:scale>
        <a:sx n="33" d="100"/>
        <a:sy n="33" d="100"/>
      </p:scale>
      <p:origin x="0" y="3478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az-Latn-A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2EF3FC-D381-4B4C-959E-98660E230DC5}" type="datetimeFigureOut">
              <a:rPr lang="az-Latn-AZ" smtClean="0"/>
              <a:t>9/24/22</a:t>
            </a:fld>
            <a:endParaRPr lang="az-Latn-AZ"/>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az-Latn-A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z-Latn-A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az-Latn-A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CFBFF9-51D8-477B-BBD5-9D78163E5342}" type="slidenum">
              <a:rPr lang="az-Latn-AZ" smtClean="0"/>
              <a:t>‹#›</a:t>
            </a:fld>
            <a:endParaRPr lang="az-Latn-AZ"/>
          </a:p>
        </p:txBody>
      </p:sp>
    </p:spTree>
    <p:extLst>
      <p:ext uri="{BB962C8B-B14F-4D97-AF65-F5344CB8AC3E}">
        <p14:creationId xmlns:p14="http://schemas.microsoft.com/office/powerpoint/2010/main" val="166971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z-Latn-AZ" sz="1200" b="0" i="0" u="none" strike="noStrike" kern="1200" cap="none" spc="0" normalizeH="0" baseline="0" noProof="0" dirty="0">
                <a:ln>
                  <a:noFill/>
                </a:ln>
                <a:solidFill>
                  <a:prstClr val="black"/>
                </a:solidFill>
                <a:effectLst/>
                <a:uLnTx/>
                <a:uFillTx/>
                <a:latin typeface="+mn-lt"/>
                <a:ea typeface="+mn-ea"/>
                <a:cs typeface="+mn-cs"/>
              </a:rPr>
              <a:t>MRI showing patterns of acute infarction associated with cardioembolism. Top row, from left: diffusion-weighted imaging showing isolated cortical infarct, small wedge-shaped predominantly cortical infarct and medium-sized cortico-subcortical infarct; T2-weighted imaging showing large wedge-shaped infarct with T2 hypointensity indicating haemorrhagic transformation. Bottom row, left to right: posterior cerebral artery territory infarction, scattered cortical and subcortical infarcts within right middle cerebral artery territory, striatocapsular infarction with additional small right middle cerebral artery territory infarcts (suggesting transient M1 occlusion then fragmentation and distal embolisation of thrombus), scattered bihemispheric lesions.</a:t>
            </a:r>
          </a:p>
          <a:p>
            <a:endParaRPr lang="az-Latn-AZ" dirty="0"/>
          </a:p>
        </p:txBody>
      </p:sp>
      <p:sp>
        <p:nvSpPr>
          <p:cNvPr id="4" name="Slide Number Placeholder 3"/>
          <p:cNvSpPr>
            <a:spLocks noGrp="1"/>
          </p:cNvSpPr>
          <p:nvPr>
            <p:ph type="sldNum" sz="quarter" idx="5"/>
          </p:nvPr>
        </p:nvSpPr>
        <p:spPr/>
        <p:txBody>
          <a:bodyPr/>
          <a:lstStyle/>
          <a:p>
            <a:fld id="{05CFBFF9-51D8-477B-BBD5-9D78163E5342}" type="slidenum">
              <a:rPr lang="az-Latn-AZ" smtClean="0"/>
              <a:t>3</a:t>
            </a:fld>
            <a:endParaRPr lang="az-Latn-AZ"/>
          </a:p>
        </p:txBody>
      </p:sp>
    </p:spTree>
    <p:extLst>
      <p:ext uri="{BB962C8B-B14F-4D97-AF65-F5344CB8AC3E}">
        <p14:creationId xmlns:p14="http://schemas.microsoft.com/office/powerpoint/2010/main" val="389067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Updated model of thromboembolic stroke. This model emphasizes the importance of systemic and atrial substrate as well as rhythm in explaining the relationship between atrial fibril- </a:t>
            </a:r>
            <a:r>
              <a:rPr lang="en-US" sz="1200" kern="1200" dirty="0" err="1" smtClean="0">
                <a:solidFill>
                  <a:schemeClr val="tx1"/>
                </a:solidFill>
                <a:effectLst/>
                <a:latin typeface="+mn-lt"/>
                <a:ea typeface="+mn-ea"/>
                <a:cs typeface="+mn-cs"/>
              </a:rPr>
              <a:t>lation</a:t>
            </a:r>
            <a:r>
              <a:rPr lang="en-US" sz="1200" kern="1200" dirty="0" smtClean="0">
                <a:solidFill>
                  <a:schemeClr val="tx1"/>
                </a:solidFill>
                <a:effectLst/>
                <a:latin typeface="+mn-lt"/>
                <a:ea typeface="+mn-ea"/>
                <a:cs typeface="+mn-cs"/>
              </a:rPr>
              <a:t> (AF) and stroke. In this model, aging and systemic vascular risk factors cause an abnormal atrial tissue substrate, or atrial </a:t>
            </a:r>
            <a:r>
              <a:rPr lang="en-US" sz="1200" kern="1200" dirty="0" err="1" smtClean="0">
                <a:solidFill>
                  <a:schemeClr val="tx1"/>
                </a:solidFill>
                <a:effectLst/>
                <a:latin typeface="+mn-lt"/>
                <a:ea typeface="+mn-ea"/>
                <a:cs typeface="+mn-cs"/>
              </a:rPr>
              <a:t>cardiopathy</a:t>
            </a:r>
            <a:r>
              <a:rPr lang="en-US" sz="1200" kern="1200" dirty="0" smtClean="0">
                <a:solidFill>
                  <a:schemeClr val="tx1"/>
                </a:solidFill>
                <a:effectLst/>
                <a:latin typeface="+mn-lt"/>
                <a:ea typeface="+mn-ea"/>
                <a:cs typeface="+mn-cs"/>
              </a:rPr>
              <a:t>, that can result in AF and thromboembolism. Once AF develops, the dysrhythmia causes contractile dysfunction and stasis, which further increases the risk of thromboembolism. In addition, over time, the dysrhythmia causes structural remodeling of the atrium, thereby worsening atrial </a:t>
            </a:r>
            <a:r>
              <a:rPr lang="en-US" sz="1200" kern="1200" dirty="0" err="1" smtClean="0">
                <a:solidFill>
                  <a:schemeClr val="tx1"/>
                </a:solidFill>
                <a:effectLst/>
                <a:latin typeface="+mn-lt"/>
                <a:ea typeface="+mn-ea"/>
                <a:cs typeface="+mn-cs"/>
              </a:rPr>
              <a:t>cardiopathy</a:t>
            </a:r>
            <a:r>
              <a:rPr lang="en-US" sz="1200" kern="1200" dirty="0" smtClean="0">
                <a:solidFill>
                  <a:schemeClr val="tx1"/>
                </a:solidFill>
                <a:effectLst/>
                <a:latin typeface="+mn-lt"/>
                <a:ea typeface="+mn-ea"/>
                <a:cs typeface="+mn-cs"/>
              </a:rPr>
              <a:t> and increasing the risk of thromboembolism even further. In parallel, systemic risk factors increase stroke risk via other mechanisms outside the atrium, such as large-artery atherosclerosis, ventricular systolic dysfunction, and in-situ cerebral small-vessel occlusion. Once stroke occurs, autonomic changes and post-stroke inflammation may transiently increase AF risk. </a:t>
            </a:r>
            <a:endParaRPr lang="en-US" dirty="0" smtClean="0"/>
          </a:p>
          <a:p>
            <a:endParaRPr lang="tr-TR" dirty="0"/>
          </a:p>
        </p:txBody>
      </p:sp>
      <p:sp>
        <p:nvSpPr>
          <p:cNvPr id="4" name="Slide Number Placeholder 3"/>
          <p:cNvSpPr>
            <a:spLocks noGrp="1"/>
          </p:cNvSpPr>
          <p:nvPr>
            <p:ph type="sldNum" sz="quarter" idx="10"/>
          </p:nvPr>
        </p:nvSpPr>
        <p:spPr/>
        <p:txBody>
          <a:bodyPr/>
          <a:lstStyle/>
          <a:p>
            <a:fld id="{05CFBFF9-51D8-477B-BBD5-9D78163E5342}" type="slidenum">
              <a:rPr lang="az-Latn-AZ" smtClean="0"/>
              <a:t>16</a:t>
            </a:fld>
            <a:endParaRPr lang="az-Latn-AZ"/>
          </a:p>
        </p:txBody>
      </p:sp>
    </p:spTree>
    <p:extLst>
      <p:ext uri="{BB962C8B-B14F-4D97-AF65-F5344CB8AC3E}">
        <p14:creationId xmlns:p14="http://schemas.microsoft.com/office/powerpoint/2010/main" val="1249368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z-Latn-AZ" dirty="0"/>
          </a:p>
        </p:txBody>
      </p:sp>
      <p:sp>
        <p:nvSpPr>
          <p:cNvPr id="4" name="Slide Number Placeholder 3"/>
          <p:cNvSpPr>
            <a:spLocks noGrp="1"/>
          </p:cNvSpPr>
          <p:nvPr>
            <p:ph type="sldNum" sz="quarter" idx="5"/>
          </p:nvPr>
        </p:nvSpPr>
        <p:spPr/>
        <p:txBody>
          <a:bodyPr/>
          <a:lstStyle/>
          <a:p>
            <a:fld id="{05CFBFF9-51D8-477B-BBD5-9D78163E5342}" type="slidenum">
              <a:rPr lang="az-Latn-AZ" smtClean="0"/>
              <a:t>29</a:t>
            </a:fld>
            <a:endParaRPr lang="az-Latn-AZ"/>
          </a:p>
        </p:txBody>
      </p:sp>
    </p:spTree>
    <p:extLst>
      <p:ext uri="{BB962C8B-B14F-4D97-AF65-F5344CB8AC3E}">
        <p14:creationId xmlns:p14="http://schemas.microsoft.com/office/powerpoint/2010/main" val="3251349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extBox 1"/>
          <p:cNvSpPr txBox="1"/>
          <p:nvPr userDrawn="1"/>
        </p:nvSpPr>
        <p:spPr>
          <a:xfrm>
            <a:off x="152401" y="6477002"/>
            <a:ext cx="840295" cy="207749"/>
          </a:xfrm>
          <a:prstGeom prst="rect">
            <a:avLst/>
          </a:prstGeom>
          <a:noFill/>
        </p:spPr>
        <p:txBody>
          <a:bodyPr wrap="none" rtlCol="0">
            <a:spAutoFit/>
          </a:bodyPr>
          <a:lstStyle/>
          <a:p>
            <a:r>
              <a:rPr lang="en-US" sz="750" dirty="0"/>
              <a:t>Copyrights apply</a:t>
            </a:r>
          </a:p>
        </p:txBody>
      </p:sp>
    </p:spTree>
    <p:extLst>
      <p:ext uri="{BB962C8B-B14F-4D97-AF65-F5344CB8AC3E}">
        <p14:creationId xmlns:p14="http://schemas.microsoft.com/office/powerpoint/2010/main" val="220703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7" name="Date Placeholder 6"/>
          <p:cNvSpPr>
            <a:spLocks noGrp="1"/>
          </p:cNvSpPr>
          <p:nvPr>
            <p:ph type="dt" sz="half" idx="10"/>
          </p:nvPr>
        </p:nvSpPr>
        <p:spPr/>
        <p:txBody>
          <a:bodyPr/>
          <a:lstStyle/>
          <a:p>
            <a:fld id="{F15BB0B0-7D0B-4081-AF17-E1518D1D8242}" type="datetime1">
              <a:rPr lang="en-US" smtClean="0"/>
              <a:t>9/24/22</a:t>
            </a:fld>
            <a:endParaRPr lang="en-US"/>
          </a:p>
        </p:txBody>
      </p:sp>
      <p:sp>
        <p:nvSpPr>
          <p:cNvPr id="8" name="Footer Placeholder 7"/>
          <p:cNvSpPr>
            <a:spLocks noGrp="1"/>
          </p:cNvSpPr>
          <p:nvPr>
            <p:ph type="ftr" sz="quarter" idx="11"/>
          </p:nvPr>
        </p:nvSpPr>
        <p:spPr/>
        <p:txBody>
          <a:bodyPr/>
          <a:lstStyle/>
          <a:p>
            <a:r>
              <a:rPr lang="en-US" smtClean="0"/>
              <a:t>Copyrights apply</a:t>
            </a:r>
            <a:endParaRPr lang="en-US"/>
          </a:p>
        </p:txBody>
      </p:sp>
      <p:sp>
        <p:nvSpPr>
          <p:cNvPr id="9" name="Slide Number Placeholder 8"/>
          <p:cNvSpPr>
            <a:spLocks noGrp="1"/>
          </p:cNvSpPr>
          <p:nvPr>
            <p:ph type="sldNum" sz="quarter" idx="12"/>
          </p:nvPr>
        </p:nvSpPr>
        <p:spPr/>
        <p:txBody>
          <a:bodyPr/>
          <a:lstStyle/>
          <a:p>
            <a:fld id="{0C9F6622-C519-4C69-9716-EA6F1F6EF4F6}"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dirty="0"/>
          </a:p>
        </p:txBody>
      </p:sp>
      <p:sp>
        <p:nvSpPr>
          <p:cNvPr id="3" name="Date Placeholder 2"/>
          <p:cNvSpPr>
            <a:spLocks noGrp="1"/>
          </p:cNvSpPr>
          <p:nvPr>
            <p:ph type="dt" sz="half" idx="10"/>
          </p:nvPr>
        </p:nvSpPr>
        <p:spPr/>
        <p:txBody>
          <a:bodyPr/>
          <a:lstStyle/>
          <a:p>
            <a:fld id="{F8D109B2-DC4C-3C4D-A4B1-8CB681756E89}" type="datetimeFigureOut">
              <a:rPr lang="en-US" smtClean="0"/>
              <a:t>9/24/22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31F8C33-4D7E-F049-A9EC-94243C0E3D33}" type="slidenum">
              <a:rPr lang="tr-TR" smtClean="0"/>
              <a:t>‹#›</a:t>
            </a:fld>
            <a:endParaRPr lang="tr-T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5BB0B0-7D0B-4081-AF17-E1518D1D8242}" type="datetime1">
              <a:rPr lang="en-US" smtClean="0"/>
              <a:t>9/24/22</a:t>
            </a:fld>
            <a:endParaRPr lang="en-US"/>
          </a:p>
        </p:txBody>
      </p:sp>
      <p:sp>
        <p:nvSpPr>
          <p:cNvPr id="3" name="Footer Placeholder 2"/>
          <p:cNvSpPr>
            <a:spLocks noGrp="1"/>
          </p:cNvSpPr>
          <p:nvPr>
            <p:ph type="ftr" sz="quarter" idx="11"/>
          </p:nvPr>
        </p:nvSpPr>
        <p:spPr/>
        <p:txBody>
          <a:bodyPr/>
          <a:lstStyle/>
          <a:p>
            <a:r>
              <a:rPr lang="en-US" smtClean="0"/>
              <a:t>Copyrights apply</a:t>
            </a:r>
            <a:endParaRPr lang="en-US"/>
          </a:p>
        </p:txBody>
      </p:sp>
      <p:sp>
        <p:nvSpPr>
          <p:cNvPr id="4" name="Slide Number Placeholder 3"/>
          <p:cNvSpPr>
            <a:spLocks noGrp="1"/>
          </p:cNvSpPr>
          <p:nvPr>
            <p:ph type="sldNum" sz="quarter" idx="12"/>
          </p:nvPr>
        </p:nvSpPr>
        <p:spPr/>
        <p:txBody>
          <a:bodyPr/>
          <a:lstStyle/>
          <a:p>
            <a:fld id="{0C9F6622-C519-4C69-9716-EA6F1F6EF4F6}" type="slidenum">
              <a:rPr lang="en-US" smtClean="0"/>
              <a:t>‹#›</a:t>
            </a:fld>
            <a:endParaRPr lang="en-US"/>
          </a:p>
        </p:txBody>
      </p:sp>
    </p:spTree>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tr-TR"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F15BB0B0-7D0B-4081-AF17-E1518D1D8242}" type="datetime1">
              <a:rPr lang="en-US" smtClean="0"/>
              <a:t>9/24/22</a:t>
            </a:fld>
            <a:endParaRPr lang="en-US"/>
          </a:p>
        </p:txBody>
      </p:sp>
      <p:sp>
        <p:nvSpPr>
          <p:cNvPr id="6" name="Footer Placeholder 5"/>
          <p:cNvSpPr>
            <a:spLocks noGrp="1"/>
          </p:cNvSpPr>
          <p:nvPr>
            <p:ph type="ftr" sz="quarter" idx="11"/>
          </p:nvPr>
        </p:nvSpPr>
        <p:spPr/>
        <p:txBody>
          <a:bodyPr/>
          <a:lstStyle/>
          <a:p>
            <a:r>
              <a:rPr lang="en-US" smtClean="0"/>
              <a:t>Copyrights apply</a:t>
            </a:r>
            <a:endParaRPr lang="en-US"/>
          </a:p>
        </p:txBody>
      </p:sp>
      <p:sp>
        <p:nvSpPr>
          <p:cNvPr id="7" name="Slide Number Placeholder 6"/>
          <p:cNvSpPr>
            <a:spLocks noGrp="1"/>
          </p:cNvSpPr>
          <p:nvPr>
            <p:ph type="sldNum" sz="quarter" idx="12"/>
          </p:nvPr>
        </p:nvSpPr>
        <p:spPr/>
        <p:txBody>
          <a:bodyPr/>
          <a:lstStyle/>
          <a:p>
            <a:fld id="{0C9F6622-C519-4C69-9716-EA6F1F6EF4F6}" type="slidenum">
              <a:rPr lang="en-US" smtClean="0"/>
              <a:t>‹#›</a:t>
            </a:fld>
            <a:endParaRPr lang="en-US"/>
          </a:p>
        </p:txBody>
      </p:sp>
    </p:spTree>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tr-TR"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Drag picture to placeholder or click icon to add</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F15BB0B0-7D0B-4081-AF17-E1518D1D8242}" type="datetime1">
              <a:rPr lang="en-US" smtClean="0"/>
              <a:t>9/24/22</a:t>
            </a:fld>
            <a:endParaRPr lang="en-US"/>
          </a:p>
        </p:txBody>
      </p:sp>
      <p:sp>
        <p:nvSpPr>
          <p:cNvPr id="6" name="Footer Placeholder 5"/>
          <p:cNvSpPr>
            <a:spLocks noGrp="1"/>
          </p:cNvSpPr>
          <p:nvPr>
            <p:ph type="ftr" sz="quarter" idx="11"/>
          </p:nvPr>
        </p:nvSpPr>
        <p:spPr/>
        <p:txBody>
          <a:bodyPr/>
          <a:lstStyle/>
          <a:p>
            <a:r>
              <a:rPr lang="en-US" smtClean="0"/>
              <a:t>Copyrights apply</a:t>
            </a:r>
            <a:endParaRPr lang="en-US"/>
          </a:p>
        </p:txBody>
      </p:sp>
      <p:sp>
        <p:nvSpPr>
          <p:cNvPr id="7" name="Slide Number Placeholder 6"/>
          <p:cNvSpPr>
            <a:spLocks noGrp="1"/>
          </p:cNvSpPr>
          <p:nvPr>
            <p:ph type="sldNum" sz="quarter" idx="12"/>
          </p:nvPr>
        </p:nvSpPr>
        <p:spPr/>
        <p:txBody>
          <a:bodyPr/>
          <a:lstStyle/>
          <a:p>
            <a:fld id="{0C9F6622-C519-4C69-9716-EA6F1F6EF4F6}" type="slidenum">
              <a:rPr lang="en-US" smtClean="0"/>
              <a:t>‹#›</a:t>
            </a:fld>
            <a:endParaRPr lang="en-US"/>
          </a:p>
        </p:txBody>
      </p:sp>
    </p:spTree>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F15BB0B0-7D0B-4081-AF17-E1518D1D8242}" type="datetime1">
              <a:rPr lang="en-US" smtClean="0"/>
              <a:t>9/24/22</a:t>
            </a:fld>
            <a:endParaRPr lang="en-US"/>
          </a:p>
        </p:txBody>
      </p:sp>
      <p:sp>
        <p:nvSpPr>
          <p:cNvPr id="5" name="Footer Placeholder 4"/>
          <p:cNvSpPr>
            <a:spLocks noGrp="1"/>
          </p:cNvSpPr>
          <p:nvPr>
            <p:ph type="ftr" sz="quarter" idx="11"/>
          </p:nvPr>
        </p:nvSpPr>
        <p:spPr/>
        <p:txBody>
          <a:bodyPr/>
          <a:lstStyle/>
          <a:p>
            <a:r>
              <a:rPr lang="en-US" smtClean="0"/>
              <a:t>Copyrights apply</a:t>
            </a:r>
            <a:endParaRPr lang="en-US"/>
          </a:p>
        </p:txBody>
      </p:sp>
      <p:sp>
        <p:nvSpPr>
          <p:cNvPr id="6" name="Slide Number Placeholder 5"/>
          <p:cNvSpPr>
            <a:spLocks noGrp="1"/>
          </p:cNvSpPr>
          <p:nvPr>
            <p:ph type="sldNum" sz="quarter" idx="12"/>
          </p:nvPr>
        </p:nvSpPr>
        <p:spPr/>
        <p:txBody>
          <a:bodyPr/>
          <a:lstStyle/>
          <a:p>
            <a:fld id="{0C9F6622-C519-4C69-9716-EA6F1F6EF4F6}"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tr-TR"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F15BB0B0-7D0B-4081-AF17-E1518D1D8242}" type="datetime1">
              <a:rPr lang="en-US" smtClean="0"/>
              <a:t>9/24/22</a:t>
            </a:fld>
            <a:endParaRPr lang="en-US"/>
          </a:p>
        </p:txBody>
      </p:sp>
      <p:sp>
        <p:nvSpPr>
          <p:cNvPr id="5" name="Footer Placeholder 4"/>
          <p:cNvSpPr>
            <a:spLocks noGrp="1"/>
          </p:cNvSpPr>
          <p:nvPr>
            <p:ph type="ftr" sz="quarter" idx="11"/>
          </p:nvPr>
        </p:nvSpPr>
        <p:spPr/>
        <p:txBody>
          <a:bodyPr/>
          <a:lstStyle/>
          <a:p>
            <a:r>
              <a:rPr lang="en-US" smtClean="0"/>
              <a:t>Copyrights apply</a:t>
            </a:r>
            <a:endParaRPr lang="en-US"/>
          </a:p>
        </p:txBody>
      </p:sp>
      <p:sp>
        <p:nvSpPr>
          <p:cNvPr id="6" name="Slide Number Placeholder 5"/>
          <p:cNvSpPr>
            <a:spLocks noGrp="1"/>
          </p:cNvSpPr>
          <p:nvPr>
            <p:ph type="sldNum" sz="quarter" idx="12"/>
          </p:nvPr>
        </p:nvSpPr>
        <p:spPr/>
        <p:txBody>
          <a:bodyPr/>
          <a:lstStyle/>
          <a:p>
            <a:fld id="{0C9F6622-C519-4C69-9716-EA6F1F6EF4F6}"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tr-TR"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F8D109B2-DC4C-3C4D-A4B1-8CB681756E89}" type="datetimeFigureOut">
              <a:rPr lang="en-US" smtClean="0"/>
              <a:t>9/24/22</a:t>
            </a:fld>
            <a:endParaRPr lang="tr-TR"/>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tr-TR"/>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831F8C33-4D7E-F049-A9EC-94243C0E3D33}"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dirty="0"/>
          </a:p>
        </p:txBody>
      </p:sp>
      <p:sp>
        <p:nvSpPr>
          <p:cNvPr id="4" name="Date Placeholder 3"/>
          <p:cNvSpPr>
            <a:spLocks noGrp="1"/>
          </p:cNvSpPr>
          <p:nvPr>
            <p:ph type="dt" sz="half" idx="10"/>
          </p:nvPr>
        </p:nvSpPr>
        <p:spPr/>
        <p:txBody>
          <a:bodyPr/>
          <a:lstStyle/>
          <a:p>
            <a:fld id="{F8D109B2-DC4C-3C4D-A4B1-8CB681756E89}" type="datetimeFigureOut">
              <a:rPr lang="en-US" smtClean="0"/>
              <a:t>9/24/22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31F8C33-4D7E-F049-A9EC-94243C0E3D33}"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a:p>
        </p:txBody>
      </p:sp>
      <p:sp>
        <p:nvSpPr>
          <p:cNvPr id="3" name="Date Placeholder 2"/>
          <p:cNvSpPr>
            <a:spLocks noGrp="1"/>
          </p:cNvSpPr>
          <p:nvPr>
            <p:ph type="dt" sz="half" idx="10"/>
          </p:nvPr>
        </p:nvSpPr>
        <p:spPr/>
        <p:txBody>
          <a:bodyPr/>
          <a:lstStyle/>
          <a:p>
            <a:fld id="{F8D109B2-DC4C-3C4D-A4B1-8CB681756E89}" type="datetimeFigureOut">
              <a:rPr lang="en-US" smtClean="0"/>
              <a:t>9/24/22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31F8C33-4D7E-F049-A9EC-94243C0E3D33}"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tr-TR"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tr-TR" smtClean="0"/>
              <a:t>Click to edit Master text styles</a:t>
            </a:r>
          </a:p>
        </p:txBody>
      </p:sp>
      <p:sp>
        <p:nvSpPr>
          <p:cNvPr id="4" name="Date Placeholder 3"/>
          <p:cNvSpPr>
            <a:spLocks noGrp="1"/>
          </p:cNvSpPr>
          <p:nvPr>
            <p:ph type="dt" sz="half" idx="10"/>
          </p:nvPr>
        </p:nvSpPr>
        <p:spPr/>
        <p:txBody>
          <a:bodyPr/>
          <a:lstStyle/>
          <a:p>
            <a:fld id="{F8D109B2-DC4C-3C4D-A4B1-8CB681756E89}" type="datetimeFigureOut">
              <a:rPr lang="en-US" smtClean="0"/>
              <a:t>9/24/22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31F8C33-4D7E-F049-A9EC-94243C0E3D33}"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F8D109B2-DC4C-3C4D-A4B1-8CB681756E89}" type="datetimeFigureOut">
              <a:rPr lang="en-US" smtClean="0"/>
              <a:t>9/24/22</a:t>
            </a:fld>
            <a:endParaRPr lang="tr-T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831F8C33-4D7E-F049-A9EC-94243C0E3D33}" type="slidenum">
              <a:rPr lang="tr-TR" smtClean="0"/>
              <a:t>‹#›</a:t>
            </a:fld>
            <a:endParaRPr lang="tr-T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tr-TR"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F8D109B2-DC4C-3C4D-A4B1-8CB681756E89}" type="datetimeFigureOut">
              <a:rPr lang="en-US" smtClean="0"/>
              <a:t>9/24/22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31F8C33-4D7E-F049-A9EC-94243C0E3D33}" type="slidenum">
              <a:rPr lang="tr-TR" smtClean="0"/>
              <a:t>‹#›</a:t>
            </a:fld>
            <a:endParaRPr lang="tr-TR"/>
          </a:p>
        </p:txBody>
      </p:sp>
      <p:sp>
        <p:nvSpPr>
          <p:cNvPr id="11" name="Title 10"/>
          <p:cNvSpPr>
            <a:spLocks noGrp="1"/>
          </p:cNvSpPr>
          <p:nvPr>
            <p:ph type="title"/>
          </p:nvPr>
        </p:nvSpPr>
        <p:spPr/>
        <p:txBody>
          <a:bodyPr/>
          <a:lstStyle/>
          <a:p>
            <a:r>
              <a:rPr lang="tr-TR"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tr-TR"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
        <p:nvSpPr>
          <p:cNvPr id="4" name="Date Placeholder 3"/>
          <p:cNvSpPr>
            <a:spLocks noGrp="1"/>
          </p:cNvSpPr>
          <p:nvPr>
            <p:ph type="dt" sz="half" idx="10"/>
          </p:nvPr>
        </p:nvSpPr>
        <p:spPr/>
        <p:txBody>
          <a:bodyPr/>
          <a:lstStyle/>
          <a:p>
            <a:fld id="{F8D109B2-DC4C-3C4D-A4B1-8CB681756E89}" type="datetimeFigureOut">
              <a:rPr lang="en-US" smtClean="0"/>
              <a:t>9/24/22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31F8C33-4D7E-F049-A9EC-94243C0E3D33}"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15BB0B0-7D0B-4081-AF17-E1518D1D8242}" type="datetime1">
              <a:rPr lang="en-US" smtClean="0"/>
              <a:t>9/24/22</a:t>
            </a:fld>
            <a:endParaRPr lang="en-US"/>
          </a:p>
        </p:txBody>
      </p:sp>
      <p:sp>
        <p:nvSpPr>
          <p:cNvPr id="6" name="Footer Placeholder 5"/>
          <p:cNvSpPr>
            <a:spLocks noGrp="1"/>
          </p:cNvSpPr>
          <p:nvPr>
            <p:ph type="ftr" sz="quarter" idx="11"/>
          </p:nvPr>
        </p:nvSpPr>
        <p:spPr/>
        <p:txBody>
          <a:bodyPr/>
          <a:lstStyle/>
          <a:p>
            <a:r>
              <a:rPr lang="en-US" smtClean="0"/>
              <a:t>Copyrights apply</a:t>
            </a:r>
            <a:endParaRPr lang="en-US"/>
          </a:p>
        </p:txBody>
      </p:sp>
      <p:sp>
        <p:nvSpPr>
          <p:cNvPr id="7" name="Slide Number Placeholder 6"/>
          <p:cNvSpPr>
            <a:spLocks noGrp="1"/>
          </p:cNvSpPr>
          <p:nvPr>
            <p:ph type="sldNum" sz="quarter" idx="12"/>
          </p:nvPr>
        </p:nvSpPr>
        <p:spPr/>
        <p:txBody>
          <a:bodyPr/>
          <a:lstStyle/>
          <a:p>
            <a:fld id="{0C9F6622-C519-4C69-9716-EA6F1F6EF4F6}"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tr-TR"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Tree>
  </p:cSld>
  <p:clrMapOvr>
    <a:masterClrMapping/>
  </p:clrMapOvr>
  <p:hf sldNum="0" hd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6.xml"/><Relationship Id="rId12" Type="http://schemas.openxmlformats.org/officeDocument/2006/relationships/theme" Target="../theme/theme2.xml"/><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 Id="rId9" Type="http://schemas.openxmlformats.org/officeDocument/2006/relationships/slideLayout" Target="../slideLayouts/slideLayout14.xml"/><Relationship Id="rId10"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15BB0B0-7D0B-4081-AF17-E1518D1D8242}" type="datetime1">
              <a:rPr lang="en-US" smtClean="0"/>
              <a:t>9/24/22</a:t>
            </a:fld>
            <a:endParaRPr lang="en-US"/>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Copyrights apply</a:t>
            </a:r>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C9F6622-C519-4C69-9716-EA6F1F6EF4F6}" type="slidenum">
              <a:rPr lang="en-US" smtClean="0"/>
              <a:t>‹#›</a:t>
            </a:fld>
            <a:endParaRPr lang="en-US"/>
          </a:p>
        </p:txBody>
      </p:sp>
    </p:spTree>
    <p:extLst>
      <p:ext uri="{BB962C8B-B14F-4D97-AF65-F5344CB8AC3E}">
        <p14:creationId xmlns:p14="http://schemas.microsoft.com/office/powerpoint/2010/main" val="4043725573"/>
      </p:ext>
    </p:extLst>
  </p:cSld>
  <p:clrMap bg1="lt1" tx1="dk1" bg2="lt2" tx2="dk2" accent1="accent1" accent2="accent2" accent3="accent3" accent4="accent4" accent5="accent5" accent6="accent6" hlink="hlink" folHlink="folHlink"/>
  <p:sldLayoutIdLst>
    <p:sldLayoutId id="2147483673" r:id="rId1"/>
    <p:sldLayoutId id="2147483844" r:id="rId2"/>
    <p:sldLayoutId id="2147483845" r:id="rId3"/>
    <p:sldLayoutId id="2147483846" r:id="rId4"/>
    <p:sldLayoutId id="2147483847" r:id="rId5"/>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tr-TR"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F15BB0B0-7D0B-4081-AF17-E1518D1D8242}" type="datetime1">
              <a:rPr lang="en-US" smtClean="0"/>
              <a:t>9/24/22</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r>
              <a:rPr lang="en-US" smtClean="0"/>
              <a:t>Copyrights apply</a:t>
            </a:r>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0C9F6622-C519-4C69-9716-EA6F1F6EF4F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hf sldNum="0" hdr="0" dt="0"/>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www.hkmj.org/abstracts/v22n6/toc.htm" TargetMode="External"/><Relationship Id="rId3"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dirty="0"/>
              <a:t>AF ve </a:t>
            </a:r>
            <a:r>
              <a:rPr lang="tr-TR" dirty="0" err="1"/>
              <a:t>insult</a:t>
            </a:r>
            <a:endParaRPr lang="tr-TR" dirty="0"/>
          </a:p>
        </p:txBody>
      </p:sp>
      <p:sp>
        <p:nvSpPr>
          <p:cNvPr id="3" name="Subtitle 2"/>
          <p:cNvSpPr>
            <a:spLocks noGrp="1"/>
          </p:cNvSpPr>
          <p:nvPr>
            <p:ph type="subTitle" idx="1"/>
          </p:nvPr>
        </p:nvSpPr>
        <p:spPr/>
        <p:txBody>
          <a:bodyPr>
            <a:normAutofit/>
          </a:bodyPr>
          <a:lstStyle/>
          <a:p>
            <a:r>
              <a:rPr lang="tr-TR" dirty="0" err="1" smtClean="0"/>
              <a:t>TEN.Dr.Nergiz</a:t>
            </a:r>
            <a:r>
              <a:rPr lang="tr-TR" dirty="0" smtClean="0"/>
              <a:t> </a:t>
            </a:r>
            <a:r>
              <a:rPr lang="tr-TR" dirty="0" err="1" smtClean="0"/>
              <a:t>Ağayeva</a:t>
            </a:r>
            <a:endParaRPr lang="tr-TR" dirty="0" smtClean="0"/>
          </a:p>
          <a:p>
            <a:r>
              <a:rPr lang="tr-TR" dirty="0" err="1" smtClean="0"/>
              <a:t>Baku</a:t>
            </a:r>
            <a:r>
              <a:rPr lang="tr-TR" dirty="0" smtClean="0"/>
              <a:t> Medikal Plaza Merkez </a:t>
            </a:r>
            <a:r>
              <a:rPr lang="tr-TR" dirty="0" err="1" smtClean="0"/>
              <a:t>filialı</a:t>
            </a:r>
            <a:endParaRPr lang="tr-TR" dirty="0"/>
          </a:p>
          <a:p>
            <a:r>
              <a:rPr lang="tr-TR" dirty="0"/>
              <a:t>25.09.22</a:t>
            </a:r>
          </a:p>
        </p:txBody>
      </p:sp>
      <p:pic>
        <p:nvPicPr>
          <p:cNvPr id="4" name="Picture 3">
            <a:extLst>
              <a:ext uri="{FF2B5EF4-FFF2-40B4-BE49-F238E27FC236}">
                <a16:creationId xmlns="" xmlns:a16="http://schemas.microsoft.com/office/drawing/2014/main" id="{DA9A9398-0E1B-44E1-8AE4-64DD2E33E12C}"/>
              </a:ext>
            </a:extLst>
          </p:cNvPr>
          <p:cNvPicPr>
            <a:picLocks noChangeAspect="1"/>
          </p:cNvPicPr>
          <p:nvPr/>
        </p:nvPicPr>
        <p:blipFill rotWithShape="1">
          <a:blip r:embed="rId2"/>
          <a:srcRect l="23651" t="16204" r="25060" b="31098"/>
          <a:stretch/>
        </p:blipFill>
        <p:spPr>
          <a:xfrm>
            <a:off x="5249385" y="0"/>
            <a:ext cx="3894615" cy="2250884"/>
          </a:xfrm>
          <a:prstGeom prst="rect">
            <a:avLst/>
          </a:prstGeom>
        </p:spPr>
      </p:pic>
    </p:spTree>
    <p:extLst>
      <p:ext uri="{BB962C8B-B14F-4D97-AF65-F5344CB8AC3E}">
        <p14:creationId xmlns:p14="http://schemas.microsoft.com/office/powerpoint/2010/main" val="195586560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az-Cyrl-AZ" dirty="0"/>
              <a:t>Zaman kriteriyası</a:t>
            </a:r>
          </a:p>
          <a:p>
            <a:r>
              <a:rPr lang="az-Cyrl-AZ" dirty="0"/>
              <a:t>AF başlayandan sonra məhz ilk dönəmdə risk yüksək</a:t>
            </a:r>
          </a:p>
          <a:p>
            <a:r>
              <a:rPr lang="az-Cyrl-AZ" dirty="0"/>
              <a:t>AF və insult birlikdəliyi olan xəstələrin 1</a:t>
            </a:r>
            <a:r>
              <a:rPr lang="az-Latn-AZ" dirty="0"/>
              <a:t>/</a:t>
            </a:r>
            <a:r>
              <a:rPr lang="az-Cyrl-AZ" dirty="0"/>
              <a:t>3 də AF görünməyib </a:t>
            </a:r>
            <a:r>
              <a:rPr lang="az-Cyrl-AZ" dirty="0" smtClean="0"/>
              <a:t>(</a:t>
            </a:r>
            <a:r>
              <a:rPr lang="tr-TR" dirty="0" err="1" smtClean="0"/>
              <a:t>insultdan</a:t>
            </a:r>
            <a:r>
              <a:rPr lang="tr-TR" dirty="0" smtClean="0"/>
              <a:t> önce </a:t>
            </a:r>
            <a:r>
              <a:rPr lang="tr-TR" dirty="0" err="1" smtClean="0"/>
              <a:t>insult</a:t>
            </a:r>
            <a:r>
              <a:rPr lang="tr-TR" dirty="0" smtClean="0"/>
              <a:t> anına </a:t>
            </a:r>
            <a:r>
              <a:rPr lang="tr-TR" dirty="0" err="1" smtClean="0"/>
              <a:t>qeder</a:t>
            </a:r>
            <a:r>
              <a:rPr lang="tr-TR" dirty="0" smtClean="0"/>
              <a:t> davam eden </a:t>
            </a:r>
            <a:r>
              <a:rPr lang="az-Cyrl-AZ" dirty="0" smtClean="0"/>
              <a:t>uzun </a:t>
            </a:r>
            <a:r>
              <a:rPr lang="az-Cyrl-AZ" dirty="0"/>
              <a:t>aylarla olan ritm kontrolunda)</a:t>
            </a:r>
          </a:p>
          <a:p>
            <a:endParaRPr lang="az-Cyrl-AZ" dirty="0"/>
          </a:p>
          <a:p>
            <a:endParaRPr lang="tr-TR" dirty="0"/>
          </a:p>
        </p:txBody>
      </p:sp>
      <p:sp>
        <p:nvSpPr>
          <p:cNvPr id="2" name="Title 1"/>
          <p:cNvSpPr>
            <a:spLocks noGrp="1"/>
          </p:cNvSpPr>
          <p:nvPr>
            <p:ph type="title"/>
          </p:nvPr>
        </p:nvSpPr>
        <p:spPr/>
        <p:txBody>
          <a:bodyPr/>
          <a:lstStyle/>
          <a:p>
            <a:endParaRPr lang="tr-TR"/>
          </a:p>
        </p:txBody>
      </p:sp>
    </p:spTree>
    <p:extLst>
      <p:ext uri="{BB962C8B-B14F-4D97-AF65-F5344CB8AC3E}">
        <p14:creationId xmlns:p14="http://schemas.microsoft.com/office/powerpoint/2010/main" val="215355626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D</a:t>
            </a:r>
            <a:r>
              <a:rPr lang="az-Cyrl-AZ" dirty="0"/>
              <a:t>isritmiya trombemboliyanın yeganə səbəbi olsaydı ritmin normala dönməsi insult riskini də bazala qaytarardı</a:t>
            </a:r>
          </a:p>
          <a:p>
            <a:r>
              <a:rPr lang="az-Cyrl-AZ" dirty="0"/>
              <a:t>8 kliniki tədqiqatın analizi göstərir ki</a:t>
            </a:r>
            <a:r>
              <a:rPr lang="az-Latn-AZ" dirty="0"/>
              <a:t>,</a:t>
            </a:r>
            <a:r>
              <a:rPr lang="az-Cyrl-AZ" dirty="0"/>
              <a:t> ritm kontrol strategiya normal sinus ritminin davam etdirilməsi üçün uğurlu olsa da insult riski üzərinə təkbaşına effektiv deyildir</a:t>
            </a:r>
            <a:endParaRPr lang="tr-TR" dirty="0"/>
          </a:p>
        </p:txBody>
      </p:sp>
      <p:sp>
        <p:nvSpPr>
          <p:cNvPr id="2" name="Title 1"/>
          <p:cNvSpPr>
            <a:spLocks noGrp="1"/>
          </p:cNvSpPr>
          <p:nvPr>
            <p:ph type="title"/>
          </p:nvPr>
        </p:nvSpPr>
        <p:spPr/>
        <p:txBody>
          <a:bodyPr/>
          <a:lstStyle/>
          <a:p>
            <a:endParaRPr lang="tr-TR"/>
          </a:p>
        </p:txBody>
      </p:sp>
    </p:spTree>
    <p:extLst>
      <p:ext uri="{BB962C8B-B14F-4D97-AF65-F5344CB8AC3E}">
        <p14:creationId xmlns:p14="http://schemas.microsoft.com/office/powerpoint/2010/main" val="325435384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S</a:t>
            </a:r>
            <a:r>
              <a:rPr lang="az-Cyrl-AZ" dirty="0"/>
              <a:t>truktural remodulyasiya ritm pozulmasından en az bir həftə sonra formalaşır (eksperimental modellərdə)</a:t>
            </a:r>
          </a:p>
          <a:p>
            <a:r>
              <a:rPr lang="en-US" dirty="0"/>
              <a:t>T</a:t>
            </a:r>
            <a:r>
              <a:rPr lang="az-Cyrl-AZ" dirty="0"/>
              <a:t>ək 6 dəqiqəlik AF epizodunun insult riskini artırmasını izah etmir</a:t>
            </a:r>
          </a:p>
          <a:p>
            <a:endParaRPr lang="tr-TR" dirty="0"/>
          </a:p>
        </p:txBody>
      </p:sp>
      <p:sp>
        <p:nvSpPr>
          <p:cNvPr id="2" name="Title 1"/>
          <p:cNvSpPr>
            <a:spLocks noGrp="1"/>
          </p:cNvSpPr>
          <p:nvPr>
            <p:ph type="title"/>
          </p:nvPr>
        </p:nvSpPr>
        <p:spPr/>
        <p:txBody>
          <a:bodyPr/>
          <a:lstStyle/>
          <a:p>
            <a:endParaRPr lang="tr-TR"/>
          </a:p>
        </p:txBody>
      </p:sp>
    </p:spTree>
    <p:extLst>
      <p:ext uri="{BB962C8B-B14F-4D97-AF65-F5344CB8AC3E}">
        <p14:creationId xmlns:p14="http://schemas.microsoft.com/office/powerpoint/2010/main" val="294087302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az-Cyrl-AZ" dirty="0"/>
              <a:t>MSS zədələnməsi-avtonom sinir sistreminə təsir edərək AF patogenezində rol </a:t>
            </a:r>
            <a:r>
              <a:rPr lang="az-Cyrl-AZ" dirty="0" smtClean="0"/>
              <a:t>oynuyur</a:t>
            </a:r>
            <a:endParaRPr lang="az-Cyrl-AZ" dirty="0"/>
          </a:p>
          <a:p>
            <a:r>
              <a:rPr lang="en-US" dirty="0"/>
              <a:t>I</a:t>
            </a:r>
            <a:r>
              <a:rPr lang="az-Cyrl-AZ" dirty="0"/>
              <a:t>nsultda nekrotik hüceyrə ölümü sistemik inflamatuar cavabın </a:t>
            </a:r>
            <a:r>
              <a:rPr lang="az-Cyrl-AZ" dirty="0" smtClean="0"/>
              <a:t>aktivləşməsinə</a:t>
            </a:r>
            <a:r>
              <a:rPr lang="az-Cyrl-AZ" dirty="0" smtClean="0">
                <a:sym typeface="Wingdings"/>
              </a:rPr>
              <a:t></a:t>
            </a:r>
            <a:r>
              <a:rPr lang="az-Cyrl-AZ" dirty="0" smtClean="0"/>
              <a:t>AF</a:t>
            </a:r>
            <a:endParaRPr lang="az-Cyrl-AZ" dirty="0"/>
          </a:p>
          <a:p>
            <a:r>
              <a:rPr lang="en-US" dirty="0"/>
              <a:t>K</a:t>
            </a:r>
            <a:r>
              <a:rPr lang="az-Cyrl-AZ" dirty="0"/>
              <a:t>liniki müşahidələr insultun </a:t>
            </a:r>
            <a:r>
              <a:rPr lang="az-Cyrl-AZ" dirty="0" smtClean="0"/>
              <a:t>AF</a:t>
            </a:r>
            <a:r>
              <a:rPr lang="tr-TR" dirty="0" smtClean="0"/>
              <a:t>-</a:t>
            </a:r>
            <a:r>
              <a:rPr lang="az-Cyrl-AZ" dirty="0" smtClean="0"/>
              <a:t>ə </a:t>
            </a:r>
            <a:r>
              <a:rPr lang="az-Cyrl-AZ" dirty="0"/>
              <a:t>səbəb olabiləcəyini dəstəkləyir</a:t>
            </a:r>
          </a:p>
          <a:p>
            <a:endParaRPr lang="tr-TR" dirty="0"/>
          </a:p>
        </p:txBody>
      </p:sp>
      <p:sp>
        <p:nvSpPr>
          <p:cNvPr id="2" name="Title 1"/>
          <p:cNvSpPr>
            <a:spLocks noGrp="1"/>
          </p:cNvSpPr>
          <p:nvPr>
            <p:ph type="title"/>
          </p:nvPr>
        </p:nvSpPr>
        <p:spPr/>
        <p:txBody>
          <a:bodyPr>
            <a:normAutofit/>
          </a:bodyPr>
          <a:lstStyle/>
          <a:p>
            <a:r>
              <a:rPr lang="en-US" dirty="0"/>
              <a:t>I</a:t>
            </a:r>
            <a:r>
              <a:rPr lang="az-Cyrl-AZ" dirty="0"/>
              <a:t>nsult AF səbəbi</a:t>
            </a:r>
            <a:r>
              <a:rPr lang="az-Latn-AZ" dirty="0"/>
              <a:t>?</a:t>
            </a:r>
            <a:endParaRPr lang="tr-TR" dirty="0"/>
          </a:p>
        </p:txBody>
      </p:sp>
    </p:spTree>
    <p:extLst>
      <p:ext uri="{BB962C8B-B14F-4D97-AF65-F5344CB8AC3E}">
        <p14:creationId xmlns:p14="http://schemas.microsoft.com/office/powerpoint/2010/main" val="178370325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az-Cyrl-AZ" dirty="0"/>
              <a:t>yaş, kişi cinsiyyət, HT, ÜİX, DM, qapaq xəstəliyi, ÜÇ</a:t>
            </a:r>
            <a:r>
              <a:rPr lang="az-Cyrl-AZ" dirty="0" smtClean="0"/>
              <a:t>,</a:t>
            </a:r>
            <a:r>
              <a:rPr lang="tr-TR" dirty="0" smtClean="0"/>
              <a:t> </a:t>
            </a:r>
            <a:r>
              <a:rPr lang="az-Cyrl-AZ" dirty="0" smtClean="0"/>
              <a:t>XB</a:t>
            </a:r>
            <a:r>
              <a:rPr lang="tr-TR" dirty="0"/>
              <a:t>Ç</a:t>
            </a:r>
            <a:r>
              <a:rPr lang="az-Cyrl-AZ" dirty="0" smtClean="0"/>
              <a:t>, </a:t>
            </a:r>
            <a:r>
              <a:rPr lang="az-Cyrl-AZ" dirty="0"/>
              <a:t>yuxu </a:t>
            </a:r>
            <a:r>
              <a:rPr lang="az-Cyrl-AZ" dirty="0" smtClean="0"/>
              <a:t>apne</a:t>
            </a:r>
            <a:r>
              <a:rPr lang="tr-TR" dirty="0" smtClean="0"/>
              <a:t>ya</a:t>
            </a:r>
            <a:r>
              <a:rPr lang="az-Cyrl-AZ" dirty="0" smtClean="0"/>
              <a:t>s</a:t>
            </a:r>
            <a:r>
              <a:rPr lang="tr-TR" dirty="0" smtClean="0"/>
              <a:t>ı</a:t>
            </a:r>
            <a:r>
              <a:rPr lang="az-Cyrl-AZ" dirty="0" smtClean="0"/>
              <a:t>, </a:t>
            </a:r>
            <a:r>
              <a:rPr lang="az-Cyrl-AZ" dirty="0"/>
              <a:t>siqaret hem AF hem işemik insult üçün risk faktorlarıdır</a:t>
            </a:r>
          </a:p>
          <a:p>
            <a:r>
              <a:rPr lang="az-Cyrl-AZ" dirty="0"/>
              <a:t>AF bu risk faktorlarindan əlaqəsiz də insult səbəbidir</a:t>
            </a:r>
          </a:p>
          <a:p>
            <a:r>
              <a:rPr lang="en-US" dirty="0"/>
              <a:t>I</a:t>
            </a:r>
            <a:r>
              <a:rPr lang="az-Cyrl-AZ" dirty="0"/>
              <a:t>nsultun daha </a:t>
            </a:r>
            <a:r>
              <a:rPr lang="tr-TR" dirty="0" smtClean="0"/>
              <a:t>ç</a:t>
            </a:r>
            <a:r>
              <a:rPr lang="az-Cyrl-AZ" dirty="0" smtClean="0"/>
              <a:t>ox </a:t>
            </a:r>
            <a:r>
              <a:rPr lang="az-Cyrl-AZ" dirty="0"/>
              <a:t>kardiembolizm ilə əlaqəli</a:t>
            </a:r>
            <a:endParaRPr lang="tr-TR" dirty="0"/>
          </a:p>
        </p:txBody>
      </p:sp>
      <p:sp>
        <p:nvSpPr>
          <p:cNvPr id="2" name="Title 1"/>
          <p:cNvSpPr>
            <a:spLocks noGrp="1"/>
          </p:cNvSpPr>
          <p:nvPr>
            <p:ph type="title"/>
          </p:nvPr>
        </p:nvSpPr>
        <p:spPr/>
        <p:txBody>
          <a:bodyPr/>
          <a:lstStyle/>
          <a:p>
            <a:endParaRPr lang="tr-TR"/>
          </a:p>
        </p:txBody>
      </p:sp>
    </p:spTree>
    <p:extLst>
      <p:ext uri="{BB962C8B-B14F-4D97-AF65-F5344CB8AC3E}">
        <p14:creationId xmlns:p14="http://schemas.microsoft.com/office/powerpoint/2010/main" val="187071488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az-Cyrl-AZ" dirty="0"/>
              <a:t>Sol qulaqcıqda başqa </a:t>
            </a:r>
            <a:r>
              <a:rPr lang="az-Cyrl-AZ" dirty="0" smtClean="0"/>
              <a:t>patolog</a:t>
            </a:r>
            <a:r>
              <a:rPr lang="tr-TR" dirty="0" err="1" smtClean="0"/>
              <a:t>ilar</a:t>
            </a:r>
            <a:r>
              <a:rPr lang="az-Cyrl-AZ" dirty="0" smtClean="0"/>
              <a:t> </a:t>
            </a:r>
            <a:r>
              <a:rPr lang="az-Cyrl-AZ" dirty="0"/>
              <a:t>da insultun səbəbi ola </a:t>
            </a:r>
            <a:r>
              <a:rPr lang="az-Cyrl-AZ" dirty="0" smtClean="0"/>
              <a:t>bilər</a:t>
            </a:r>
            <a:r>
              <a:rPr lang="tr-TR" dirty="0" smtClean="0"/>
              <a:t>mi</a:t>
            </a:r>
            <a:r>
              <a:rPr lang="az-Latn-AZ" dirty="0" smtClean="0"/>
              <a:t>?</a:t>
            </a:r>
            <a:endParaRPr lang="az-Cyrl-AZ" dirty="0"/>
          </a:p>
          <a:p>
            <a:r>
              <a:rPr lang="az-Cyrl-AZ" dirty="0"/>
              <a:t>AF bu patologiyalar üçün marker rolunu oynaya bilər </a:t>
            </a:r>
            <a:r>
              <a:rPr lang="az-Cyrl-AZ" dirty="0" smtClean="0"/>
              <a:t>mi</a:t>
            </a:r>
            <a:r>
              <a:rPr lang="tr-TR" dirty="0" smtClean="0"/>
              <a:t>?</a:t>
            </a:r>
            <a:endParaRPr lang="az-Cyrl-AZ" dirty="0"/>
          </a:p>
          <a:p>
            <a:r>
              <a:rPr lang="en-US" dirty="0"/>
              <a:t>E</a:t>
            </a:r>
            <a:r>
              <a:rPr lang="az-Cyrl-AZ" dirty="0"/>
              <a:t>ndoteliyal disfunksiya, fibroz, zədələnmiş miyosit funskiyası, LAA çəmbər dilatasiyasi və mexaniki disfunksiyası </a:t>
            </a:r>
            <a:r>
              <a:rPr lang="az-Cyrl-AZ" dirty="0" smtClean="0"/>
              <a:t>AF</a:t>
            </a:r>
            <a:r>
              <a:rPr lang="tr-TR" dirty="0" smtClean="0"/>
              <a:t>-den</a:t>
            </a:r>
            <a:r>
              <a:rPr lang="az-Cyrl-AZ" dirty="0" smtClean="0"/>
              <a:t> </a:t>
            </a:r>
            <a:r>
              <a:rPr lang="az-Cyrl-AZ" dirty="0"/>
              <a:t>əlaqəsiz </a:t>
            </a:r>
            <a:r>
              <a:rPr lang="az-Cyrl-AZ" dirty="0" smtClean="0"/>
              <a:t>səbəb</a:t>
            </a:r>
            <a:r>
              <a:rPr lang="tr-TR" dirty="0" smtClean="0"/>
              <a:t> ?</a:t>
            </a:r>
            <a:endParaRPr lang="az-Cyrl-AZ" dirty="0"/>
          </a:p>
          <a:p>
            <a:r>
              <a:rPr lang="en-US" dirty="0"/>
              <a:t>P</a:t>
            </a:r>
            <a:r>
              <a:rPr lang="az-Cyrl-AZ" dirty="0"/>
              <a:t>rematur atriyal yığılmalar, PST, sol qulaqcıq anomaliyaları və </a:t>
            </a:r>
            <a:r>
              <a:rPr lang="az-Cyrl-AZ" dirty="0" smtClean="0"/>
              <a:t>öl</a:t>
            </a:r>
            <a:r>
              <a:rPr lang="tr-TR" dirty="0" smtClean="0"/>
              <a:t>ç</a:t>
            </a:r>
            <a:r>
              <a:rPr lang="az-Cyrl-AZ" dirty="0" smtClean="0"/>
              <a:t>üləri </a:t>
            </a:r>
            <a:r>
              <a:rPr lang="az-Cyrl-AZ" dirty="0"/>
              <a:t>AF dən əlaqsiz risk </a:t>
            </a:r>
            <a:r>
              <a:rPr lang="az-Cyrl-AZ" dirty="0" smtClean="0"/>
              <a:t>faktoru</a:t>
            </a:r>
            <a:endParaRPr lang="az-Cyrl-AZ" dirty="0"/>
          </a:p>
        </p:txBody>
      </p:sp>
      <p:sp>
        <p:nvSpPr>
          <p:cNvPr id="2" name="Title 1"/>
          <p:cNvSpPr>
            <a:spLocks noGrp="1"/>
          </p:cNvSpPr>
          <p:nvPr>
            <p:ph type="title"/>
          </p:nvPr>
        </p:nvSpPr>
        <p:spPr/>
        <p:txBody>
          <a:bodyPr/>
          <a:lstStyle/>
          <a:p>
            <a:endParaRPr lang="tr-TR"/>
          </a:p>
        </p:txBody>
      </p:sp>
    </p:spTree>
    <p:extLst>
      <p:ext uri="{BB962C8B-B14F-4D97-AF65-F5344CB8AC3E}">
        <p14:creationId xmlns:p14="http://schemas.microsoft.com/office/powerpoint/2010/main" val="14561205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226490" y="5522913"/>
            <a:ext cx="5587458" cy="1335087"/>
          </a:xfrm>
        </p:spPr>
        <p:txBody>
          <a:bodyPr>
            <a:normAutofit/>
          </a:bodyPr>
          <a:lstStyle/>
          <a:p>
            <a:pPr algn="r"/>
            <a:r>
              <a:rPr lang="nl-NL" sz="1400" b="1" i="1" dirty="0" err="1"/>
              <a:t>Atrial</a:t>
            </a:r>
            <a:r>
              <a:rPr lang="nl-NL" sz="1400" b="1" i="1" dirty="0"/>
              <a:t> </a:t>
            </a:r>
            <a:r>
              <a:rPr lang="nl-NL" sz="1400" b="1" i="1" dirty="0" err="1"/>
              <a:t>Fibrillation</a:t>
            </a:r>
            <a:r>
              <a:rPr lang="nl-NL" sz="1400" b="1" i="1" dirty="0"/>
              <a:t> </a:t>
            </a:r>
            <a:r>
              <a:rPr lang="nl-NL" sz="1400" b="1" i="1" dirty="0" err="1"/>
              <a:t>and</a:t>
            </a:r>
            <a:r>
              <a:rPr lang="nl-NL" sz="1400" b="1" i="1" dirty="0"/>
              <a:t> </a:t>
            </a:r>
            <a:r>
              <a:rPr lang="nl-NL" sz="1400" b="1" i="1" dirty="0" err="1"/>
              <a:t>Mechanisms</a:t>
            </a:r>
            <a:r>
              <a:rPr lang="nl-NL" sz="1400" b="1" i="1" dirty="0"/>
              <a:t> of </a:t>
            </a:r>
            <a:r>
              <a:rPr lang="nl-NL" sz="1400" b="1" i="1" dirty="0" err="1"/>
              <a:t>Stroke</a:t>
            </a:r>
            <a:r>
              <a:rPr lang="nl-NL" sz="1400" b="1" i="1" dirty="0"/>
              <a:t> Time </a:t>
            </a:r>
            <a:r>
              <a:rPr lang="nl-NL" sz="1400" b="1" i="1" dirty="0" err="1"/>
              <a:t>for</a:t>
            </a:r>
            <a:r>
              <a:rPr lang="nl-NL" sz="1400" b="1" i="1" dirty="0"/>
              <a:t> </a:t>
            </a:r>
            <a:r>
              <a:rPr lang="nl-NL" sz="1400" b="1" i="1" dirty="0" smtClean="0"/>
              <a:t>a</a:t>
            </a:r>
            <a:br>
              <a:rPr lang="nl-NL" sz="1400" b="1" i="1" dirty="0" smtClean="0"/>
            </a:br>
            <a:r>
              <a:rPr lang="nl-NL" sz="1400" b="1" i="1" dirty="0" smtClean="0"/>
              <a:t>New </a:t>
            </a:r>
            <a:r>
              <a:rPr lang="nl-NL" sz="1400" b="1" i="1" dirty="0"/>
              <a:t>Model </a:t>
            </a:r>
            <a:r>
              <a:rPr lang="nl-NL" sz="1400" i="1" dirty="0"/>
              <a:t/>
            </a:r>
            <a:br>
              <a:rPr lang="nl-NL" sz="1400" i="1" dirty="0"/>
            </a:br>
            <a:r>
              <a:rPr lang="nl-NL" sz="1400" i="1" dirty="0" err="1"/>
              <a:t>Hooman</a:t>
            </a:r>
            <a:r>
              <a:rPr lang="nl-NL" sz="1400" i="1" dirty="0"/>
              <a:t> </a:t>
            </a:r>
            <a:r>
              <a:rPr lang="nl-NL" sz="1400" i="1" dirty="0" err="1"/>
              <a:t>Kamel</a:t>
            </a:r>
            <a:r>
              <a:rPr lang="nl-NL" sz="1400" i="1" dirty="0"/>
              <a:t>, </a:t>
            </a:r>
            <a:br>
              <a:rPr lang="nl-NL" sz="1400" i="1" dirty="0"/>
            </a:br>
            <a:r>
              <a:rPr lang="nl-NL" sz="1400" b="1" i="1" dirty="0" err="1" smtClean="0"/>
              <a:t>Stroke</a:t>
            </a:r>
            <a:r>
              <a:rPr lang="nl-NL" sz="1400" b="1" i="1" dirty="0"/>
              <a:t>. 2016;47:895-900. </a:t>
            </a:r>
            <a:endParaRPr lang="tr-TR" sz="1400" i="1" dirty="0"/>
          </a:p>
        </p:txBody>
      </p:sp>
      <p:pic>
        <p:nvPicPr>
          <p:cNvPr id="5" name="Content Placeholder 4" descr="Untitled.png"/>
          <p:cNvPicPr>
            <a:picLocks noGrp="1" noChangeAspect="1"/>
          </p:cNvPicPr>
          <p:nvPr>
            <p:ph idx="4294967295"/>
          </p:nvPr>
        </p:nvPicPr>
        <p:blipFill>
          <a:blip r:embed="rId3">
            <a:extLst>
              <a:ext uri="{28A0092B-C50C-407E-A947-70E740481C1C}">
                <a14:useLocalDpi xmlns:a14="http://schemas.microsoft.com/office/drawing/2010/main" val="0"/>
              </a:ext>
            </a:extLst>
          </a:blip>
          <a:srcRect t="1201" b="1201"/>
          <a:stretch>
            <a:fillRect/>
          </a:stretch>
        </p:blipFill>
        <p:spPr>
          <a:xfrm>
            <a:off x="0" y="1165225"/>
            <a:ext cx="7897813" cy="4357688"/>
          </a:xfrm>
        </p:spPr>
      </p:pic>
    </p:spTree>
    <p:extLst>
      <p:ext uri="{BB962C8B-B14F-4D97-AF65-F5344CB8AC3E}">
        <p14:creationId xmlns:p14="http://schemas.microsoft.com/office/powerpoint/2010/main" val="249166405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az-Cyrl-AZ" dirty="0"/>
              <a:t>AFI(Atrial Fibrillation İnvestigators) qrupu, 1994 ilində 5 tədqiqat</a:t>
            </a:r>
          </a:p>
          <a:p>
            <a:r>
              <a:rPr lang="az-Cyrl-AZ" dirty="0"/>
              <a:t>4000 xəstə, 4 müstəqil risk farktoru</a:t>
            </a:r>
          </a:p>
          <a:p>
            <a:pPr lvl="1"/>
            <a:r>
              <a:rPr lang="en-US" dirty="0"/>
              <a:t>I</a:t>
            </a:r>
            <a:r>
              <a:rPr lang="az-Cyrl-AZ" dirty="0"/>
              <a:t>nsult veya </a:t>
            </a:r>
            <a:r>
              <a:rPr lang="tr-TR" dirty="0" smtClean="0"/>
              <a:t>T</a:t>
            </a:r>
            <a:r>
              <a:rPr lang="az-Cyrl-AZ" dirty="0" smtClean="0"/>
              <a:t>İA</a:t>
            </a:r>
            <a:r>
              <a:rPr lang="az-Cyrl-AZ" dirty="0"/>
              <a:t>, RR=2.5</a:t>
            </a:r>
          </a:p>
          <a:p>
            <a:pPr lvl="1"/>
            <a:r>
              <a:rPr lang="az-Cyrl-AZ" dirty="0"/>
              <a:t>DM, RR=1.7</a:t>
            </a:r>
          </a:p>
          <a:p>
            <a:pPr lvl="1"/>
            <a:r>
              <a:rPr lang="az-Cyrl-AZ" dirty="0"/>
              <a:t>HT, RR=1.6</a:t>
            </a:r>
          </a:p>
          <a:p>
            <a:pPr lvl="1"/>
            <a:r>
              <a:rPr lang="az-Cyrl-AZ" dirty="0"/>
              <a:t>Yaş, her dekad üşün RR=1.4</a:t>
            </a:r>
          </a:p>
          <a:p>
            <a:r>
              <a:rPr lang="tr-TR" dirty="0"/>
              <a:t>&lt;65 yaş</a:t>
            </a:r>
            <a:r>
              <a:rPr lang="az-Cyrl-AZ" dirty="0"/>
              <a:t>, risk faktoru </a:t>
            </a:r>
            <a:r>
              <a:rPr lang="az-Cyrl-AZ" dirty="0" smtClean="0"/>
              <a:t>yox</a:t>
            </a:r>
            <a:r>
              <a:rPr lang="tr-TR" dirty="0" err="1" smtClean="0"/>
              <a:t>sa</a:t>
            </a:r>
            <a:r>
              <a:rPr lang="az-Cyrl-AZ" dirty="0" smtClean="0"/>
              <a:t>, ins</a:t>
            </a:r>
            <a:r>
              <a:rPr lang="tr-TR" dirty="0" err="1" smtClean="0"/>
              <a:t>ult</a:t>
            </a:r>
            <a:r>
              <a:rPr lang="tr-TR" dirty="0" smtClean="0"/>
              <a:t> </a:t>
            </a:r>
            <a:r>
              <a:rPr lang="az-Cyrl-AZ" dirty="0" smtClean="0"/>
              <a:t>eht</a:t>
            </a:r>
            <a:r>
              <a:rPr lang="tr-TR" dirty="0" smtClean="0"/>
              <a:t>imalı</a:t>
            </a:r>
            <a:r>
              <a:rPr lang="az-Cyrl-AZ" dirty="0" smtClean="0"/>
              <a:t> </a:t>
            </a:r>
            <a:r>
              <a:rPr lang="az-Cyrl-AZ" dirty="0"/>
              <a:t>-1%</a:t>
            </a:r>
          </a:p>
          <a:p>
            <a:r>
              <a:rPr lang="tr-TR" dirty="0"/>
              <a:t>&gt;65 ya</a:t>
            </a:r>
            <a:r>
              <a:rPr lang="az-Cyrl-AZ" dirty="0"/>
              <a:t>ş, risk </a:t>
            </a:r>
            <a:r>
              <a:rPr lang="az-Cyrl-AZ" dirty="0" smtClean="0"/>
              <a:t>faktorlar</a:t>
            </a:r>
            <a:r>
              <a:rPr lang="tr-TR" dirty="0" smtClean="0"/>
              <a:t>ı </a:t>
            </a:r>
            <a:r>
              <a:rPr lang="az-Cyrl-AZ" dirty="0" smtClean="0"/>
              <a:t>(+) eht</a:t>
            </a:r>
            <a:r>
              <a:rPr lang="tr-TR" dirty="0" smtClean="0"/>
              <a:t>imal&gt;</a:t>
            </a:r>
            <a:r>
              <a:rPr lang="az-Cyrl-AZ" dirty="0"/>
              <a:t>5%</a:t>
            </a:r>
            <a:endParaRPr lang="tr-TR" dirty="0"/>
          </a:p>
        </p:txBody>
      </p:sp>
      <p:sp>
        <p:nvSpPr>
          <p:cNvPr id="2" name="Title 1"/>
          <p:cNvSpPr>
            <a:spLocks noGrp="1"/>
          </p:cNvSpPr>
          <p:nvPr>
            <p:ph type="title"/>
          </p:nvPr>
        </p:nvSpPr>
        <p:spPr/>
        <p:txBody>
          <a:bodyPr>
            <a:normAutofit fontScale="90000"/>
          </a:bodyPr>
          <a:lstStyle/>
          <a:p>
            <a:r>
              <a:rPr lang="az-Cyrl-AZ" dirty="0"/>
              <a:t>AF(+) xəstələrdə insult riski</a:t>
            </a:r>
            <a:endParaRPr lang="tr-TR" dirty="0"/>
          </a:p>
        </p:txBody>
      </p:sp>
    </p:spTree>
    <p:extLst>
      <p:ext uri="{BB962C8B-B14F-4D97-AF65-F5344CB8AC3E}">
        <p14:creationId xmlns:p14="http://schemas.microsoft.com/office/powerpoint/2010/main" val="165893230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az-Cyrl-AZ" dirty="0"/>
              <a:t>SPAF(Stroke Prevention in Atriyal Fibrillation)</a:t>
            </a:r>
          </a:p>
          <a:p>
            <a:r>
              <a:rPr lang="az-Cyrl-AZ" dirty="0"/>
              <a:t>AF(+) hastada işemik insultdan qoruyuculuq antikoaqulant dərmanlarda </a:t>
            </a:r>
            <a:r>
              <a:rPr lang="tr-TR" dirty="0"/>
              <a:t>&gt;ASA</a:t>
            </a:r>
          </a:p>
          <a:p>
            <a:r>
              <a:rPr lang="tr-TR" dirty="0"/>
              <a:t>SPAF II 75 </a:t>
            </a:r>
            <a:r>
              <a:rPr lang="tr-TR" dirty="0" err="1"/>
              <a:t>yaşdan</a:t>
            </a:r>
            <a:r>
              <a:rPr lang="tr-TR" dirty="0"/>
              <a:t> </a:t>
            </a:r>
            <a:r>
              <a:rPr lang="tr-TR" dirty="0" err="1"/>
              <a:t>kiçik</a:t>
            </a:r>
            <a:r>
              <a:rPr lang="tr-TR" dirty="0"/>
              <a:t> v</a:t>
            </a:r>
            <a:r>
              <a:rPr lang="az-Cyrl-AZ" dirty="0"/>
              <a:t>ə böyük xəstələr iki qrup halında antikoaqulyasiya və ASA alanlar</a:t>
            </a:r>
          </a:p>
          <a:p>
            <a:pPr lvl="1"/>
            <a:r>
              <a:rPr lang="tr-TR" dirty="0"/>
              <a:t>&lt;75  yaş, risk </a:t>
            </a:r>
            <a:r>
              <a:rPr lang="tr-TR" dirty="0" err="1"/>
              <a:t>faktoru</a:t>
            </a:r>
            <a:r>
              <a:rPr lang="tr-TR" dirty="0"/>
              <a:t> olmayan </a:t>
            </a:r>
            <a:r>
              <a:rPr lang="tr-TR" dirty="0" err="1"/>
              <a:t>qrupda</a:t>
            </a:r>
            <a:r>
              <a:rPr lang="tr-TR" dirty="0"/>
              <a:t> risk 0.5%</a:t>
            </a:r>
          </a:p>
          <a:p>
            <a:pPr lvl="1"/>
            <a:r>
              <a:rPr lang="tr-TR" dirty="0"/>
              <a:t>En az bir risk </a:t>
            </a:r>
            <a:r>
              <a:rPr lang="tr-TR" dirty="0" err="1"/>
              <a:t>faktoru</a:t>
            </a:r>
            <a:r>
              <a:rPr lang="tr-TR" dirty="0"/>
              <a:t> olanlarda 5.9%</a:t>
            </a:r>
          </a:p>
          <a:p>
            <a:r>
              <a:rPr lang="tr-TR" dirty="0"/>
              <a:t>Bu </a:t>
            </a:r>
            <a:r>
              <a:rPr lang="tr-TR" dirty="0" err="1"/>
              <a:t>tedqiqatda</a:t>
            </a:r>
            <a:r>
              <a:rPr lang="tr-TR" dirty="0"/>
              <a:t> da </a:t>
            </a:r>
            <a:r>
              <a:rPr lang="tr-TR" dirty="0" err="1" smtClean="0"/>
              <a:t>antikoaqulant</a:t>
            </a:r>
            <a:r>
              <a:rPr lang="tr-TR" dirty="0" smtClean="0"/>
              <a:t> </a:t>
            </a:r>
            <a:r>
              <a:rPr lang="tr-TR" dirty="0" err="1" smtClean="0"/>
              <a:t>müalice</a:t>
            </a:r>
            <a:r>
              <a:rPr lang="tr-TR" dirty="0" smtClean="0"/>
              <a:t> </a:t>
            </a:r>
            <a:r>
              <a:rPr lang="tr-TR" dirty="0"/>
              <a:t>daha </a:t>
            </a:r>
            <a:r>
              <a:rPr lang="tr-TR" dirty="0" err="1"/>
              <a:t>effektıv</a:t>
            </a:r>
            <a:r>
              <a:rPr lang="tr-TR" dirty="0"/>
              <a:t> olsa da </a:t>
            </a:r>
            <a:r>
              <a:rPr lang="tr-TR" dirty="0" smtClean="0"/>
              <a:t>derman seçiminden </a:t>
            </a:r>
            <a:r>
              <a:rPr lang="tr-TR" dirty="0"/>
              <a:t>önce az ve </a:t>
            </a:r>
            <a:r>
              <a:rPr lang="tr-TR" dirty="0" err="1"/>
              <a:t>çox</a:t>
            </a:r>
            <a:r>
              <a:rPr lang="tr-TR" dirty="0"/>
              <a:t> riskli </a:t>
            </a:r>
            <a:r>
              <a:rPr lang="tr-TR" dirty="0" err="1"/>
              <a:t>qruplar</a:t>
            </a:r>
            <a:r>
              <a:rPr lang="tr-TR" dirty="0"/>
              <a:t> ayrılmalıdır</a:t>
            </a:r>
          </a:p>
          <a:p>
            <a:pPr lvl="1"/>
            <a:r>
              <a:rPr lang="tr-TR" dirty="0"/>
              <a:t>AT(&gt;160); sol </a:t>
            </a:r>
            <a:r>
              <a:rPr lang="tr-TR" dirty="0" err="1"/>
              <a:t>ventrikul</a:t>
            </a:r>
            <a:r>
              <a:rPr lang="tr-TR" dirty="0"/>
              <a:t> </a:t>
            </a:r>
            <a:r>
              <a:rPr lang="tr-TR" dirty="0" err="1" smtClean="0"/>
              <a:t>patologiyası</a:t>
            </a:r>
            <a:r>
              <a:rPr lang="tr-TR" dirty="0"/>
              <a:t>; </a:t>
            </a:r>
            <a:r>
              <a:rPr lang="tr-TR" dirty="0" err="1"/>
              <a:t>i</a:t>
            </a:r>
            <a:r>
              <a:rPr lang="tr-TR" dirty="0" err="1" smtClean="0"/>
              <a:t>nsult</a:t>
            </a:r>
            <a:r>
              <a:rPr lang="tr-TR" dirty="0"/>
              <a:t>; &gt;75 yaş yüksek risk</a:t>
            </a:r>
          </a:p>
          <a:p>
            <a:r>
              <a:rPr lang="tr-TR" dirty="0"/>
              <a:t>S</a:t>
            </a:r>
            <a:r>
              <a:rPr lang="tr-TR" dirty="0" smtClean="0"/>
              <a:t>PAF </a:t>
            </a:r>
            <a:r>
              <a:rPr lang="tr-TR" dirty="0"/>
              <a:t>III </a:t>
            </a:r>
          </a:p>
          <a:p>
            <a:pPr lvl="1"/>
            <a:r>
              <a:rPr lang="tr-TR" dirty="0" smtClean="0"/>
              <a:t>   INR                      INR 2</a:t>
            </a:r>
            <a:r>
              <a:rPr lang="tr-TR" dirty="0"/>
              <a:t>-3 </a:t>
            </a:r>
            <a:r>
              <a:rPr lang="tr-TR" dirty="0" smtClean="0"/>
              <a:t>   </a:t>
            </a:r>
            <a:r>
              <a:rPr lang="tr-TR" dirty="0" err="1" smtClean="0"/>
              <a:t>vs</a:t>
            </a:r>
            <a:r>
              <a:rPr lang="tr-TR" dirty="0" smtClean="0"/>
              <a:t>       INR </a:t>
            </a:r>
            <a:r>
              <a:rPr lang="tr-TR" dirty="0"/>
              <a:t>1.2-1.5 +ASA 325 </a:t>
            </a:r>
            <a:r>
              <a:rPr lang="tr-TR" dirty="0" err="1"/>
              <a:t>mq</a:t>
            </a:r>
            <a:endParaRPr lang="tr-TR" dirty="0"/>
          </a:p>
          <a:p>
            <a:pPr lvl="1"/>
            <a:r>
              <a:rPr lang="tr-TR" dirty="0"/>
              <a:t>Damar </a:t>
            </a:r>
            <a:r>
              <a:rPr lang="tr-TR" dirty="0" smtClean="0"/>
              <a:t>hadisesi        </a:t>
            </a:r>
            <a:r>
              <a:rPr lang="tr-TR" dirty="0"/>
              <a:t>1.9% </a:t>
            </a:r>
            <a:r>
              <a:rPr lang="tr-TR" dirty="0" smtClean="0"/>
              <a:t>   </a:t>
            </a:r>
            <a:r>
              <a:rPr lang="tr-TR" dirty="0" err="1" smtClean="0"/>
              <a:t>vs</a:t>
            </a:r>
            <a:r>
              <a:rPr lang="tr-TR" dirty="0" smtClean="0"/>
              <a:t>       7.9</a:t>
            </a:r>
            <a:r>
              <a:rPr lang="tr-TR" dirty="0"/>
              <a:t>%</a:t>
            </a:r>
          </a:p>
          <a:p>
            <a:r>
              <a:rPr lang="tr-TR" dirty="0"/>
              <a:t>ACCP (</a:t>
            </a:r>
            <a:r>
              <a:rPr lang="tr-TR" dirty="0" err="1"/>
              <a:t>American</a:t>
            </a:r>
            <a:r>
              <a:rPr lang="tr-TR" dirty="0"/>
              <a:t> </a:t>
            </a:r>
            <a:r>
              <a:rPr lang="tr-TR" dirty="0" err="1"/>
              <a:t>College</a:t>
            </a:r>
            <a:r>
              <a:rPr lang="tr-TR" dirty="0"/>
              <a:t> of </a:t>
            </a:r>
            <a:r>
              <a:rPr lang="tr-TR" dirty="0" err="1"/>
              <a:t>Chest</a:t>
            </a:r>
            <a:r>
              <a:rPr lang="tr-TR" dirty="0"/>
              <a:t> </a:t>
            </a:r>
            <a:r>
              <a:rPr lang="tr-TR" dirty="0" err="1"/>
              <a:t>Physicans</a:t>
            </a:r>
            <a:r>
              <a:rPr lang="tr-TR" dirty="0"/>
              <a:t>); 2001</a:t>
            </a:r>
          </a:p>
          <a:p>
            <a:pPr lvl="1"/>
            <a:r>
              <a:rPr lang="tr-TR" dirty="0"/>
              <a:t>HT; ÜIX; INSULT; &gt;75 yaş; DM, Sol </a:t>
            </a:r>
            <a:r>
              <a:rPr lang="tr-TR" dirty="0" err="1"/>
              <a:t>medecık</a:t>
            </a:r>
            <a:r>
              <a:rPr lang="tr-TR" dirty="0"/>
              <a:t> </a:t>
            </a:r>
            <a:r>
              <a:rPr lang="tr-TR" dirty="0" err="1" smtClean="0"/>
              <a:t>funksiya</a:t>
            </a:r>
            <a:r>
              <a:rPr lang="tr-TR" dirty="0" smtClean="0"/>
              <a:t> </a:t>
            </a:r>
            <a:r>
              <a:rPr lang="tr-TR" dirty="0" err="1" smtClean="0"/>
              <a:t>pozulması</a:t>
            </a:r>
            <a:endParaRPr lang="tr-TR" dirty="0"/>
          </a:p>
        </p:txBody>
      </p:sp>
      <p:sp>
        <p:nvSpPr>
          <p:cNvPr id="2" name="Title 1"/>
          <p:cNvSpPr>
            <a:spLocks noGrp="1"/>
          </p:cNvSpPr>
          <p:nvPr>
            <p:ph type="title"/>
          </p:nvPr>
        </p:nvSpPr>
        <p:spPr/>
        <p:txBody>
          <a:bodyPr/>
          <a:lstStyle/>
          <a:p>
            <a:endParaRPr lang="tr-TR"/>
          </a:p>
        </p:txBody>
      </p:sp>
    </p:spTree>
    <p:extLst>
      <p:ext uri="{BB962C8B-B14F-4D97-AF65-F5344CB8AC3E}">
        <p14:creationId xmlns:p14="http://schemas.microsoft.com/office/powerpoint/2010/main" val="429325109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www.hkmj.org/system/files/hkmj154803-table1.jpg">
            <a:extLst>
              <a:ext uri="{FF2B5EF4-FFF2-40B4-BE49-F238E27FC236}">
                <a16:creationId xmlns="" xmlns:a16="http://schemas.microsoft.com/office/drawing/2014/main" id="{5C45A3B0-F4B4-46E9-9070-93373373B30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960" r="296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tr-TR" dirty="0"/>
              <a:t>CHADS2 </a:t>
            </a:r>
            <a:r>
              <a:rPr lang="tr-TR" dirty="0" smtClean="0"/>
              <a:t>ve İNSULT riski</a:t>
            </a:r>
            <a:endParaRPr lang="tr-TR" dirty="0"/>
          </a:p>
        </p:txBody>
      </p:sp>
    </p:spTree>
    <p:extLst>
      <p:ext uri="{BB962C8B-B14F-4D97-AF65-F5344CB8AC3E}">
        <p14:creationId xmlns:p14="http://schemas.microsoft.com/office/powerpoint/2010/main" val="310885259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az-Cyrl-AZ" dirty="0"/>
              <a:t>AF (+)  </a:t>
            </a:r>
            <a:r>
              <a:rPr lang="en-US" dirty="0" err="1"/>
              <a:t>görülme</a:t>
            </a:r>
            <a:r>
              <a:rPr lang="en-US" dirty="0"/>
              <a:t> </a:t>
            </a:r>
            <a:r>
              <a:rPr lang="en-US" dirty="0" err="1"/>
              <a:t>sıxlığı</a:t>
            </a:r>
            <a:r>
              <a:rPr lang="tr-TR" dirty="0"/>
              <a:t> 1-4%</a:t>
            </a:r>
            <a:endParaRPr lang="en-US" dirty="0"/>
          </a:p>
          <a:p>
            <a:pPr lvl="1"/>
            <a:r>
              <a:rPr lang="en-US" dirty="0"/>
              <a:t>50-59 </a:t>
            </a:r>
            <a:r>
              <a:rPr lang="en-US" dirty="0" err="1"/>
              <a:t>ya</a:t>
            </a:r>
            <a:r>
              <a:rPr lang="az-Latn-AZ" dirty="0"/>
              <a:t>ş 1.5%</a:t>
            </a:r>
          </a:p>
          <a:p>
            <a:pPr lvl="1"/>
            <a:r>
              <a:rPr lang="az-Latn-AZ" dirty="0"/>
              <a:t>80-89 yaş 23.5%</a:t>
            </a:r>
            <a:endParaRPr lang="az-Cyrl-AZ" dirty="0"/>
          </a:p>
          <a:p>
            <a:r>
              <a:rPr lang="en-US" dirty="0"/>
              <a:t>I</a:t>
            </a:r>
            <a:r>
              <a:rPr lang="az-Cyrl-AZ" dirty="0"/>
              <a:t>şemik insult</a:t>
            </a:r>
            <a:r>
              <a:rPr lang="tr-TR" dirty="0"/>
              <a:t> riskini artırır</a:t>
            </a:r>
            <a:endParaRPr lang="az-Cyrl-AZ" dirty="0"/>
          </a:p>
          <a:p>
            <a:pPr lvl="1"/>
            <a:r>
              <a:rPr lang="en-US" dirty="0"/>
              <a:t>V</a:t>
            </a:r>
            <a:r>
              <a:rPr lang="az-Cyrl-AZ" dirty="0"/>
              <a:t>alvulyar AF(+) 17 dəfə</a:t>
            </a:r>
          </a:p>
          <a:p>
            <a:pPr lvl="1"/>
            <a:r>
              <a:rPr lang="az-Cyrl-AZ" dirty="0"/>
              <a:t>NVAF 5 dəfə</a:t>
            </a:r>
          </a:p>
          <a:p>
            <a:r>
              <a:rPr lang="en-US" dirty="0"/>
              <a:t>I</a:t>
            </a:r>
            <a:r>
              <a:rPr lang="az-Cyrl-AZ" dirty="0"/>
              <a:t>şemik insutların %24  səbəbidir</a:t>
            </a:r>
          </a:p>
          <a:p>
            <a:pPr lvl="1"/>
            <a:r>
              <a:rPr lang="az-Cyrl-AZ" dirty="0"/>
              <a:t>50-59 yaş 6.5 %</a:t>
            </a:r>
          </a:p>
          <a:p>
            <a:pPr lvl="1"/>
            <a:r>
              <a:rPr lang="az-Cyrl-AZ" dirty="0"/>
              <a:t>80-89 yaş 36 %</a:t>
            </a:r>
          </a:p>
          <a:p>
            <a:r>
              <a:rPr lang="az-Latn-AZ" dirty="0"/>
              <a:t>AF sebebli insultlarda digerlerine görə</a:t>
            </a:r>
          </a:p>
          <a:p>
            <a:pPr lvl="1"/>
            <a:r>
              <a:rPr lang="en-US" dirty="0"/>
              <a:t>Ö</a:t>
            </a:r>
            <a:r>
              <a:rPr lang="az-Cyrl-AZ" dirty="0"/>
              <a:t>lüm 2 dəfə çox</a:t>
            </a:r>
          </a:p>
          <a:p>
            <a:pPr lvl="1"/>
            <a:r>
              <a:rPr lang="az-Cyrl-AZ" dirty="0"/>
              <a:t>Əlillik yüksək</a:t>
            </a:r>
          </a:p>
          <a:p>
            <a:pPr lvl="1"/>
            <a:r>
              <a:rPr lang="en-US" dirty="0"/>
              <a:t>T</a:t>
            </a:r>
            <a:r>
              <a:rPr lang="az-Cyrl-AZ" dirty="0"/>
              <a:t>əkrarlama ehtimalı daha yüksək</a:t>
            </a:r>
            <a:endParaRPr lang="tr-TR" dirty="0"/>
          </a:p>
          <a:p>
            <a:pPr lvl="1"/>
            <a:r>
              <a:rPr lang="tr-TR" dirty="0"/>
              <a:t>TIA davam etme müddeti daha yüksek</a:t>
            </a:r>
            <a:endParaRPr lang="az-Cyrl-AZ" dirty="0"/>
          </a:p>
        </p:txBody>
      </p:sp>
      <p:sp>
        <p:nvSpPr>
          <p:cNvPr id="2" name="Title 1"/>
          <p:cNvSpPr>
            <a:spLocks noGrp="1"/>
          </p:cNvSpPr>
          <p:nvPr>
            <p:ph type="title"/>
          </p:nvPr>
        </p:nvSpPr>
        <p:spPr/>
        <p:txBody>
          <a:bodyPr/>
          <a:lstStyle/>
          <a:p>
            <a:r>
              <a:rPr lang="az-Latn-AZ" dirty="0"/>
              <a:t>AF ve işemik insult</a:t>
            </a:r>
            <a:endParaRPr lang="tr-TR" dirty="0"/>
          </a:p>
        </p:txBody>
      </p:sp>
    </p:spTree>
    <p:extLst>
      <p:ext uri="{BB962C8B-B14F-4D97-AF65-F5344CB8AC3E}">
        <p14:creationId xmlns:p14="http://schemas.microsoft.com/office/powerpoint/2010/main" val="288733789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r>
              <a:rPr lang="tr-TR" dirty="0"/>
              <a:t>EAFT (</a:t>
            </a:r>
            <a:r>
              <a:rPr lang="tr-TR" dirty="0" err="1"/>
              <a:t>Europian</a:t>
            </a:r>
            <a:r>
              <a:rPr lang="tr-TR" dirty="0"/>
              <a:t> </a:t>
            </a:r>
            <a:r>
              <a:rPr lang="tr-TR" dirty="0" err="1"/>
              <a:t>Atriyal</a:t>
            </a:r>
            <a:r>
              <a:rPr lang="tr-TR" dirty="0"/>
              <a:t> </a:t>
            </a:r>
            <a:r>
              <a:rPr lang="tr-TR" dirty="0" err="1"/>
              <a:t>Fibrillation</a:t>
            </a:r>
            <a:r>
              <a:rPr lang="tr-TR" dirty="0"/>
              <a:t> Trial) </a:t>
            </a:r>
            <a:r>
              <a:rPr lang="tr-TR" dirty="0" err="1"/>
              <a:t>sekonder</a:t>
            </a:r>
            <a:r>
              <a:rPr lang="tr-TR" dirty="0"/>
              <a:t> </a:t>
            </a:r>
            <a:r>
              <a:rPr lang="tr-TR" dirty="0" err="1"/>
              <a:t>profilaktıka</a:t>
            </a:r>
            <a:r>
              <a:rPr lang="tr-TR" dirty="0"/>
              <a:t> </a:t>
            </a:r>
            <a:r>
              <a:rPr lang="tr-TR" dirty="0" err="1"/>
              <a:t>tedqiqatı</a:t>
            </a:r>
            <a:endParaRPr lang="tr-TR" dirty="0"/>
          </a:p>
          <a:p>
            <a:r>
              <a:rPr lang="tr-TR" dirty="0"/>
              <a:t>1000 NVAF; son 3 ayda TIA veya </a:t>
            </a:r>
            <a:r>
              <a:rPr lang="tr-TR" dirty="0" err="1"/>
              <a:t>ınsult</a:t>
            </a:r>
            <a:endParaRPr lang="tr-TR" dirty="0"/>
          </a:p>
          <a:p>
            <a:endParaRPr lang="tr-TR" dirty="0"/>
          </a:p>
          <a:p>
            <a:r>
              <a:rPr lang="tr-TR" dirty="0" err="1"/>
              <a:t>İnsultdan</a:t>
            </a:r>
            <a:r>
              <a:rPr lang="tr-TR" dirty="0"/>
              <a:t> sonra illik </a:t>
            </a:r>
            <a:r>
              <a:rPr lang="tr-TR" dirty="0" err="1"/>
              <a:t>insult</a:t>
            </a:r>
            <a:r>
              <a:rPr lang="tr-TR" dirty="0"/>
              <a:t> </a:t>
            </a:r>
            <a:r>
              <a:rPr lang="tr-TR" dirty="0" err="1"/>
              <a:t>riskı</a:t>
            </a:r>
            <a:endParaRPr lang="tr-TR" dirty="0"/>
          </a:p>
          <a:p>
            <a:pPr lvl="1"/>
            <a:r>
              <a:rPr lang="tr-TR" dirty="0" err="1"/>
              <a:t>Varfarin</a:t>
            </a:r>
            <a:r>
              <a:rPr lang="tr-TR" dirty="0"/>
              <a:t>- 4%</a:t>
            </a:r>
          </a:p>
          <a:p>
            <a:pPr lvl="1"/>
            <a:r>
              <a:rPr lang="tr-TR" dirty="0"/>
              <a:t>ASA -10%</a:t>
            </a:r>
          </a:p>
          <a:p>
            <a:pPr lvl="1"/>
            <a:r>
              <a:rPr lang="tr-TR" dirty="0"/>
              <a:t>Plasebo-12%</a:t>
            </a:r>
          </a:p>
          <a:p>
            <a:r>
              <a:rPr lang="tr-TR" dirty="0"/>
              <a:t>TIA dan sonra İllik </a:t>
            </a:r>
            <a:r>
              <a:rPr lang="tr-TR" dirty="0" err="1"/>
              <a:t>insult</a:t>
            </a:r>
            <a:r>
              <a:rPr lang="tr-TR" dirty="0"/>
              <a:t> </a:t>
            </a:r>
            <a:r>
              <a:rPr lang="tr-TR" dirty="0" err="1"/>
              <a:t>riskı</a:t>
            </a:r>
            <a:endParaRPr lang="tr-TR" dirty="0"/>
          </a:p>
          <a:p>
            <a:pPr lvl="1"/>
            <a:r>
              <a:rPr lang="tr-TR" dirty="0" err="1"/>
              <a:t>Varfarin</a:t>
            </a:r>
            <a:r>
              <a:rPr lang="tr-TR" dirty="0"/>
              <a:t>- 3%</a:t>
            </a:r>
          </a:p>
          <a:p>
            <a:pPr lvl="1"/>
            <a:r>
              <a:rPr lang="tr-TR" dirty="0"/>
              <a:t>ASA -7%</a:t>
            </a:r>
          </a:p>
          <a:p>
            <a:r>
              <a:rPr lang="tr-TR" dirty="0" err="1"/>
              <a:t>Antikoaqulant</a:t>
            </a:r>
            <a:r>
              <a:rPr lang="tr-TR" dirty="0"/>
              <a:t> </a:t>
            </a:r>
            <a:r>
              <a:rPr lang="tr-TR" dirty="0" err="1"/>
              <a:t>müalice</a:t>
            </a:r>
            <a:r>
              <a:rPr lang="tr-TR" dirty="0"/>
              <a:t> altında </a:t>
            </a:r>
            <a:r>
              <a:rPr lang="tr-TR" dirty="0" err="1"/>
              <a:t>keçirilen</a:t>
            </a:r>
            <a:r>
              <a:rPr lang="tr-TR" dirty="0"/>
              <a:t> </a:t>
            </a:r>
            <a:r>
              <a:rPr lang="tr-TR" dirty="0" err="1"/>
              <a:t>insult</a:t>
            </a:r>
            <a:endParaRPr lang="tr-TR" dirty="0"/>
          </a:p>
          <a:p>
            <a:pPr lvl="1"/>
            <a:r>
              <a:rPr lang="tr-TR" dirty="0" err="1"/>
              <a:t>Nonembolik</a:t>
            </a:r>
            <a:r>
              <a:rPr lang="tr-TR" dirty="0"/>
              <a:t> olma </a:t>
            </a:r>
            <a:r>
              <a:rPr lang="tr-TR" dirty="0" err="1"/>
              <a:t>ehtımalı</a:t>
            </a:r>
            <a:r>
              <a:rPr lang="tr-TR" dirty="0"/>
              <a:t> yüksek</a:t>
            </a:r>
          </a:p>
          <a:p>
            <a:pPr lvl="1"/>
            <a:r>
              <a:rPr lang="tr-TR" dirty="0"/>
              <a:t>Daha </a:t>
            </a:r>
            <a:r>
              <a:rPr lang="tr-TR" dirty="0" err="1"/>
              <a:t>kiçik</a:t>
            </a:r>
            <a:r>
              <a:rPr lang="tr-TR" dirty="0"/>
              <a:t> </a:t>
            </a:r>
            <a:r>
              <a:rPr lang="tr-TR" dirty="0" err="1"/>
              <a:t>saheler</a:t>
            </a:r>
            <a:endParaRPr lang="tr-TR" dirty="0"/>
          </a:p>
          <a:p>
            <a:pPr lvl="1"/>
            <a:r>
              <a:rPr lang="tr-TR" dirty="0"/>
              <a:t>Daha az </a:t>
            </a:r>
            <a:r>
              <a:rPr lang="tr-TR" dirty="0" err="1"/>
              <a:t>mortalite</a:t>
            </a:r>
            <a:endParaRPr lang="tr-TR" dirty="0"/>
          </a:p>
          <a:p>
            <a:r>
              <a:rPr lang="tr-TR" dirty="0"/>
              <a:t>Yeni </a:t>
            </a:r>
            <a:r>
              <a:rPr lang="tr-TR" dirty="0" err="1"/>
              <a:t>işemik</a:t>
            </a:r>
            <a:r>
              <a:rPr lang="tr-TR" dirty="0"/>
              <a:t> </a:t>
            </a:r>
            <a:r>
              <a:rPr lang="tr-TR" dirty="0" err="1"/>
              <a:t>ınsult</a:t>
            </a:r>
            <a:r>
              <a:rPr lang="tr-TR" dirty="0"/>
              <a:t> </a:t>
            </a:r>
            <a:r>
              <a:rPr lang="tr-TR" dirty="0" err="1"/>
              <a:t>kecıren</a:t>
            </a:r>
            <a:r>
              <a:rPr lang="tr-TR" dirty="0"/>
              <a:t> </a:t>
            </a:r>
            <a:r>
              <a:rPr lang="tr-TR" dirty="0" err="1"/>
              <a:t>xestelerde</a:t>
            </a:r>
            <a:r>
              <a:rPr lang="tr-TR" dirty="0"/>
              <a:t> </a:t>
            </a:r>
            <a:r>
              <a:rPr lang="tr-TR" dirty="0" err="1"/>
              <a:t>antıkoaqulant</a:t>
            </a:r>
            <a:r>
              <a:rPr lang="tr-TR" dirty="0"/>
              <a:t> derman</a:t>
            </a:r>
          </a:p>
          <a:p>
            <a:r>
              <a:rPr lang="tr-TR" dirty="0" err="1"/>
              <a:t>Eks</a:t>
            </a:r>
            <a:r>
              <a:rPr lang="tr-TR" dirty="0"/>
              <a:t> </a:t>
            </a:r>
            <a:r>
              <a:rPr lang="tr-TR" dirty="0" err="1"/>
              <a:t>gösterış</a:t>
            </a:r>
            <a:r>
              <a:rPr lang="tr-TR" dirty="0"/>
              <a:t> </a:t>
            </a:r>
            <a:r>
              <a:rPr lang="tr-TR" dirty="0" err="1"/>
              <a:t>olarsa</a:t>
            </a:r>
            <a:r>
              <a:rPr lang="tr-TR" dirty="0"/>
              <a:t> ASA</a:t>
            </a:r>
          </a:p>
        </p:txBody>
      </p:sp>
      <p:sp>
        <p:nvSpPr>
          <p:cNvPr id="2" name="Title 1"/>
          <p:cNvSpPr>
            <a:spLocks noGrp="1"/>
          </p:cNvSpPr>
          <p:nvPr>
            <p:ph type="title"/>
          </p:nvPr>
        </p:nvSpPr>
        <p:spPr/>
        <p:txBody>
          <a:bodyPr/>
          <a:lstStyle/>
          <a:p>
            <a:r>
              <a:rPr lang="tr-TR" dirty="0" smtClean="0"/>
              <a:t>İkincili </a:t>
            </a:r>
            <a:r>
              <a:rPr lang="tr-TR" dirty="0" err="1" smtClean="0"/>
              <a:t>qoruma</a:t>
            </a:r>
            <a:endParaRPr lang="tr-TR" dirty="0"/>
          </a:p>
        </p:txBody>
      </p:sp>
    </p:spTree>
    <p:extLst>
      <p:ext uri="{BB962C8B-B14F-4D97-AF65-F5344CB8AC3E}">
        <p14:creationId xmlns:p14="http://schemas.microsoft.com/office/powerpoint/2010/main" val="161516172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tr-TR" dirty="0" err="1"/>
              <a:t>Trombolizis</a:t>
            </a:r>
            <a:r>
              <a:rPr lang="tr-TR" dirty="0"/>
              <a:t> </a:t>
            </a:r>
            <a:r>
              <a:rPr lang="tr-TR" dirty="0" err="1"/>
              <a:t>müalıcesi</a:t>
            </a:r>
            <a:r>
              <a:rPr lang="tr-TR" dirty="0"/>
              <a:t> üçün </a:t>
            </a:r>
            <a:r>
              <a:rPr lang="tr-TR" dirty="0" err="1"/>
              <a:t>deyerlendirilmelidir</a:t>
            </a:r>
            <a:endParaRPr lang="tr-TR" dirty="0"/>
          </a:p>
          <a:p>
            <a:r>
              <a:rPr lang="tr-TR" dirty="0"/>
              <a:t>İlk 4.5 saat</a:t>
            </a:r>
          </a:p>
          <a:p>
            <a:r>
              <a:rPr lang="tr-TR" dirty="0" err="1"/>
              <a:t>Varfarin</a:t>
            </a:r>
            <a:r>
              <a:rPr lang="tr-TR" dirty="0"/>
              <a:t>, INR &lt; 1.7</a:t>
            </a:r>
          </a:p>
          <a:p>
            <a:r>
              <a:rPr lang="tr-TR" dirty="0" err="1"/>
              <a:t>Trombosit</a:t>
            </a:r>
            <a:r>
              <a:rPr lang="tr-TR" dirty="0"/>
              <a:t> sayı &gt;100.000</a:t>
            </a:r>
          </a:p>
          <a:p>
            <a:r>
              <a:rPr lang="tr-TR" dirty="0"/>
              <a:t>DOAC (Direkt oral </a:t>
            </a:r>
            <a:r>
              <a:rPr lang="tr-TR" dirty="0" err="1"/>
              <a:t>antikoaqulant</a:t>
            </a:r>
            <a:r>
              <a:rPr lang="tr-TR" dirty="0"/>
              <a:t>) son 48 saat </a:t>
            </a:r>
            <a:r>
              <a:rPr lang="tr-TR" dirty="0" err="1"/>
              <a:t>erzinde</a:t>
            </a:r>
            <a:r>
              <a:rPr lang="tr-TR" dirty="0"/>
              <a:t> alınmaması</a:t>
            </a:r>
          </a:p>
          <a:p>
            <a:r>
              <a:rPr lang="tr-TR" dirty="0" err="1" smtClean="0"/>
              <a:t>AF</a:t>
            </a:r>
            <a:r>
              <a:rPr lang="tr-TR" dirty="0" err="1" smtClean="0">
                <a:sym typeface="Wingdings"/>
              </a:rPr>
              <a:t></a:t>
            </a:r>
            <a:r>
              <a:rPr lang="tr-TR" dirty="0" err="1" smtClean="0"/>
              <a:t>Böyük</a:t>
            </a:r>
            <a:r>
              <a:rPr lang="tr-TR" dirty="0" smtClean="0"/>
              <a:t> </a:t>
            </a:r>
            <a:r>
              <a:rPr lang="tr-TR" dirty="0" err="1" smtClean="0"/>
              <a:t>işemik</a:t>
            </a:r>
            <a:r>
              <a:rPr lang="tr-TR" dirty="0" smtClean="0"/>
              <a:t> </a:t>
            </a:r>
            <a:r>
              <a:rPr lang="tr-TR" dirty="0" err="1" smtClean="0"/>
              <a:t>sahe</a:t>
            </a:r>
            <a:r>
              <a:rPr lang="tr-TR" dirty="0" smtClean="0"/>
              <a:t> </a:t>
            </a:r>
            <a:r>
              <a:rPr lang="tr-TR" dirty="0"/>
              <a:t>ve pis </a:t>
            </a:r>
            <a:r>
              <a:rPr lang="tr-TR" dirty="0" err="1"/>
              <a:t>proqnoz</a:t>
            </a:r>
            <a:r>
              <a:rPr lang="tr-TR" dirty="0"/>
              <a:t> </a:t>
            </a:r>
            <a:r>
              <a:rPr lang="tr-TR" dirty="0" err="1" smtClean="0"/>
              <a:t>trombolizis</a:t>
            </a:r>
            <a:r>
              <a:rPr lang="tr-TR" dirty="0" smtClean="0"/>
              <a:t> üçün hem </a:t>
            </a:r>
            <a:r>
              <a:rPr lang="tr-TR" dirty="0" err="1" smtClean="0"/>
              <a:t>riskdir</a:t>
            </a:r>
            <a:r>
              <a:rPr lang="tr-TR" dirty="0" smtClean="0"/>
              <a:t> hem de faydalanma daha </a:t>
            </a:r>
            <a:r>
              <a:rPr lang="tr-TR" dirty="0" err="1" smtClean="0"/>
              <a:t>yüksekdir</a:t>
            </a:r>
            <a:r>
              <a:rPr lang="tr-TR" dirty="0" smtClean="0"/>
              <a:t> </a:t>
            </a:r>
            <a:r>
              <a:rPr lang="tr-TR" dirty="0" err="1" smtClean="0"/>
              <a:t>menasına</a:t>
            </a:r>
            <a:r>
              <a:rPr lang="tr-TR" dirty="0" smtClean="0"/>
              <a:t> gelir</a:t>
            </a:r>
            <a:endParaRPr lang="tr-TR" dirty="0"/>
          </a:p>
        </p:txBody>
      </p:sp>
      <p:sp>
        <p:nvSpPr>
          <p:cNvPr id="2" name="Title 1"/>
          <p:cNvSpPr>
            <a:spLocks noGrp="1"/>
          </p:cNvSpPr>
          <p:nvPr>
            <p:ph type="title"/>
          </p:nvPr>
        </p:nvSpPr>
        <p:spPr/>
        <p:txBody>
          <a:bodyPr/>
          <a:lstStyle/>
          <a:p>
            <a:r>
              <a:rPr lang="tr-TR" dirty="0"/>
              <a:t>Keskin </a:t>
            </a:r>
            <a:r>
              <a:rPr lang="tr-TR" dirty="0" err="1"/>
              <a:t>insult</a:t>
            </a:r>
            <a:r>
              <a:rPr lang="tr-TR" dirty="0"/>
              <a:t> </a:t>
            </a:r>
            <a:r>
              <a:rPr lang="tr-TR" dirty="0" err="1"/>
              <a:t>müalıcesi</a:t>
            </a:r>
            <a:endParaRPr lang="tr-TR" dirty="0"/>
          </a:p>
        </p:txBody>
      </p:sp>
    </p:spTree>
    <p:extLst>
      <p:ext uri="{BB962C8B-B14F-4D97-AF65-F5344CB8AC3E}">
        <p14:creationId xmlns:p14="http://schemas.microsoft.com/office/powerpoint/2010/main" val="319614354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tr-TR" dirty="0"/>
              <a:t>DOAC </a:t>
            </a:r>
            <a:r>
              <a:rPr lang="tr-TR" dirty="0" err="1"/>
              <a:t>lar</a:t>
            </a:r>
            <a:r>
              <a:rPr lang="tr-TR" dirty="0"/>
              <a:t> </a:t>
            </a:r>
            <a:r>
              <a:rPr lang="tr-TR" dirty="0" err="1"/>
              <a:t>varfarinle</a:t>
            </a:r>
            <a:r>
              <a:rPr lang="tr-TR" dirty="0"/>
              <a:t> </a:t>
            </a:r>
            <a:r>
              <a:rPr lang="tr-TR" dirty="0" err="1"/>
              <a:t>müqayisede</a:t>
            </a:r>
            <a:r>
              <a:rPr lang="tr-TR" dirty="0"/>
              <a:t> ya üstündür(</a:t>
            </a:r>
            <a:r>
              <a:rPr lang="tr-TR" dirty="0" err="1"/>
              <a:t>apixaban</a:t>
            </a:r>
            <a:r>
              <a:rPr lang="tr-TR" dirty="0"/>
              <a:t> ve </a:t>
            </a:r>
            <a:r>
              <a:rPr lang="tr-TR" dirty="0" err="1"/>
              <a:t>dabigatran</a:t>
            </a:r>
            <a:r>
              <a:rPr lang="tr-TR" dirty="0"/>
              <a:t>) veya </a:t>
            </a:r>
            <a:r>
              <a:rPr lang="tr-TR" dirty="0" smtClean="0"/>
              <a:t>geri </a:t>
            </a:r>
            <a:r>
              <a:rPr lang="tr-TR" dirty="0" err="1" smtClean="0"/>
              <a:t>qalmır</a:t>
            </a:r>
            <a:r>
              <a:rPr lang="tr-TR" dirty="0" smtClean="0"/>
              <a:t> </a:t>
            </a:r>
            <a:r>
              <a:rPr lang="tr-TR" dirty="0"/>
              <a:t>(</a:t>
            </a:r>
            <a:r>
              <a:rPr lang="tr-TR" dirty="0" err="1"/>
              <a:t>edoxoban</a:t>
            </a:r>
            <a:r>
              <a:rPr lang="tr-TR" dirty="0"/>
              <a:t> </a:t>
            </a:r>
            <a:r>
              <a:rPr lang="tr-TR" dirty="0" err="1"/>
              <a:t>vera</a:t>
            </a:r>
            <a:r>
              <a:rPr lang="tr-TR" dirty="0"/>
              <a:t> </a:t>
            </a:r>
            <a:r>
              <a:rPr lang="tr-TR" dirty="0" err="1"/>
              <a:t>rıvaroxaban</a:t>
            </a:r>
            <a:r>
              <a:rPr lang="tr-TR" dirty="0"/>
              <a:t>)</a:t>
            </a:r>
          </a:p>
          <a:p>
            <a:r>
              <a:rPr lang="tr-TR" dirty="0" err="1"/>
              <a:t>Qanama</a:t>
            </a:r>
            <a:r>
              <a:rPr lang="tr-TR" dirty="0"/>
              <a:t> yan tesiri daha </a:t>
            </a:r>
            <a:r>
              <a:rPr lang="tr-TR" dirty="0" smtClean="0"/>
              <a:t>az (İKQ </a:t>
            </a:r>
            <a:r>
              <a:rPr lang="tr-TR" dirty="0" err="1" smtClean="0"/>
              <a:t>xüsusen</a:t>
            </a:r>
            <a:r>
              <a:rPr lang="tr-TR" dirty="0" smtClean="0"/>
              <a:t>)</a:t>
            </a:r>
            <a:endParaRPr lang="tr-TR" dirty="0"/>
          </a:p>
          <a:p>
            <a:r>
              <a:rPr lang="tr-TR" dirty="0" smtClean="0"/>
              <a:t>ARISTOTLE</a:t>
            </a:r>
          </a:p>
          <a:p>
            <a:pPr lvl="1"/>
            <a:r>
              <a:rPr lang="tr-TR" dirty="0" smtClean="0"/>
              <a:t>3436 </a:t>
            </a:r>
            <a:r>
              <a:rPr lang="tr-TR" dirty="0" err="1"/>
              <a:t>insult</a:t>
            </a:r>
            <a:r>
              <a:rPr lang="tr-TR" dirty="0"/>
              <a:t> veya sistemik </a:t>
            </a:r>
            <a:r>
              <a:rPr lang="tr-TR" dirty="0" err="1"/>
              <a:t>emboliyalı</a:t>
            </a:r>
            <a:r>
              <a:rPr lang="tr-TR" dirty="0"/>
              <a:t> </a:t>
            </a:r>
            <a:r>
              <a:rPr lang="tr-TR" dirty="0" err="1"/>
              <a:t>xeste</a:t>
            </a:r>
            <a:r>
              <a:rPr lang="tr-TR" dirty="0"/>
              <a:t> </a:t>
            </a:r>
          </a:p>
          <a:p>
            <a:pPr lvl="1"/>
            <a:r>
              <a:rPr lang="tr-TR" dirty="0" err="1"/>
              <a:t>İşemik</a:t>
            </a:r>
            <a:r>
              <a:rPr lang="tr-TR" dirty="0"/>
              <a:t> </a:t>
            </a:r>
            <a:r>
              <a:rPr lang="tr-TR" dirty="0" err="1"/>
              <a:t>hadieseden</a:t>
            </a:r>
            <a:r>
              <a:rPr lang="tr-TR" dirty="0"/>
              <a:t> </a:t>
            </a:r>
            <a:r>
              <a:rPr lang="tr-TR" dirty="0" err="1"/>
              <a:t>qorunmada</a:t>
            </a:r>
            <a:r>
              <a:rPr lang="tr-TR" dirty="0"/>
              <a:t> </a:t>
            </a:r>
            <a:r>
              <a:rPr lang="tr-TR" dirty="0" err="1"/>
              <a:t>Apixaban</a:t>
            </a:r>
            <a:r>
              <a:rPr lang="tr-TR" dirty="0"/>
              <a:t> </a:t>
            </a:r>
            <a:r>
              <a:rPr lang="tr-TR" dirty="0" err="1"/>
              <a:t>varfarine</a:t>
            </a:r>
            <a:r>
              <a:rPr lang="tr-TR" dirty="0"/>
              <a:t> üstün (2.5 </a:t>
            </a:r>
            <a:r>
              <a:rPr lang="tr-TR" dirty="0" err="1"/>
              <a:t>vs</a:t>
            </a:r>
            <a:r>
              <a:rPr lang="tr-TR" dirty="0"/>
              <a:t> 3.2)</a:t>
            </a:r>
          </a:p>
          <a:p>
            <a:pPr lvl="1"/>
            <a:r>
              <a:rPr lang="tr-TR" dirty="0" err="1"/>
              <a:t>Major</a:t>
            </a:r>
            <a:r>
              <a:rPr lang="tr-TR" dirty="0"/>
              <a:t> </a:t>
            </a:r>
            <a:r>
              <a:rPr lang="tr-TR" dirty="0" err="1"/>
              <a:t>qanama</a:t>
            </a:r>
            <a:r>
              <a:rPr lang="tr-TR" dirty="0"/>
              <a:t> daha az(2.1 </a:t>
            </a:r>
            <a:r>
              <a:rPr lang="tr-TR" dirty="0" err="1"/>
              <a:t>vs</a:t>
            </a:r>
            <a:r>
              <a:rPr lang="tr-TR" dirty="0"/>
              <a:t> 3.1)</a:t>
            </a:r>
          </a:p>
          <a:p>
            <a:pPr lvl="1"/>
            <a:r>
              <a:rPr lang="tr-TR" dirty="0"/>
              <a:t>Ölüm daha az(3.5 </a:t>
            </a:r>
            <a:r>
              <a:rPr lang="tr-TR" dirty="0" err="1"/>
              <a:t>vs</a:t>
            </a:r>
            <a:r>
              <a:rPr lang="tr-TR" dirty="0"/>
              <a:t> 3.9)</a:t>
            </a:r>
          </a:p>
          <a:p>
            <a:r>
              <a:rPr lang="tr-TR" dirty="0" err="1"/>
              <a:t>Dabigatran</a:t>
            </a:r>
            <a:r>
              <a:rPr lang="tr-TR" dirty="0"/>
              <a:t> </a:t>
            </a:r>
            <a:r>
              <a:rPr lang="tr-TR" dirty="0" err="1"/>
              <a:t>insultdan</a:t>
            </a:r>
            <a:r>
              <a:rPr lang="tr-TR" dirty="0"/>
              <a:t> </a:t>
            </a:r>
            <a:r>
              <a:rPr lang="tr-TR" dirty="0" err="1"/>
              <a:t>qorumada</a:t>
            </a:r>
            <a:r>
              <a:rPr lang="tr-TR" dirty="0"/>
              <a:t> </a:t>
            </a:r>
            <a:r>
              <a:rPr lang="tr-TR" dirty="0" err="1"/>
              <a:t>varfarinden</a:t>
            </a:r>
            <a:r>
              <a:rPr lang="tr-TR" dirty="0"/>
              <a:t> daha </a:t>
            </a:r>
            <a:r>
              <a:rPr lang="tr-TR" dirty="0" err="1"/>
              <a:t>effektiv</a:t>
            </a:r>
            <a:r>
              <a:rPr lang="tr-TR" dirty="0"/>
              <a:t>; </a:t>
            </a:r>
            <a:r>
              <a:rPr lang="tr-TR" dirty="0" err="1"/>
              <a:t>ancaq</a:t>
            </a:r>
            <a:r>
              <a:rPr lang="tr-TR" dirty="0"/>
              <a:t> </a:t>
            </a:r>
            <a:r>
              <a:rPr lang="tr-TR" dirty="0" err="1"/>
              <a:t>qanama</a:t>
            </a:r>
            <a:r>
              <a:rPr lang="tr-TR" dirty="0"/>
              <a:t> riski benzer</a:t>
            </a:r>
          </a:p>
          <a:p>
            <a:r>
              <a:rPr lang="tr-TR" dirty="0" err="1" smtClean="0"/>
              <a:t>Varfarinin</a:t>
            </a:r>
            <a:r>
              <a:rPr lang="tr-TR" dirty="0" smtClean="0"/>
              <a:t> daha </a:t>
            </a:r>
            <a:r>
              <a:rPr lang="tr-TR" dirty="0" err="1" smtClean="0"/>
              <a:t>meqsedeuyqun</a:t>
            </a:r>
            <a:r>
              <a:rPr lang="tr-TR" dirty="0" smtClean="0"/>
              <a:t> olduğu </a:t>
            </a:r>
            <a:r>
              <a:rPr lang="tr-TR" dirty="0" err="1" smtClean="0"/>
              <a:t>veziyyetler</a:t>
            </a:r>
            <a:endParaRPr lang="tr-TR" dirty="0"/>
          </a:p>
          <a:p>
            <a:pPr lvl="1"/>
            <a:r>
              <a:rPr lang="tr-TR" dirty="0"/>
              <a:t> orta ve ağır MS, </a:t>
            </a:r>
            <a:r>
              <a:rPr lang="tr-TR" dirty="0" err="1"/>
              <a:t>mexaniki</a:t>
            </a:r>
            <a:r>
              <a:rPr lang="tr-TR" dirty="0"/>
              <a:t> </a:t>
            </a:r>
            <a:r>
              <a:rPr lang="tr-TR" dirty="0" err="1"/>
              <a:t>qapaq</a:t>
            </a:r>
            <a:endParaRPr lang="tr-TR" dirty="0"/>
          </a:p>
          <a:p>
            <a:pPr lvl="1"/>
            <a:r>
              <a:rPr lang="tr-TR" dirty="0" err="1"/>
              <a:t>Böyrek</a:t>
            </a:r>
            <a:r>
              <a:rPr lang="tr-TR" dirty="0"/>
              <a:t> </a:t>
            </a:r>
            <a:r>
              <a:rPr lang="tr-TR" dirty="0" err="1"/>
              <a:t>funksıyası</a:t>
            </a:r>
            <a:r>
              <a:rPr lang="tr-TR" dirty="0"/>
              <a:t> </a:t>
            </a:r>
            <a:r>
              <a:rPr lang="tr-TR" dirty="0" err="1"/>
              <a:t>pozulmalarında</a:t>
            </a:r>
            <a:endParaRPr lang="tr-TR" dirty="0"/>
          </a:p>
        </p:txBody>
      </p:sp>
      <p:sp>
        <p:nvSpPr>
          <p:cNvPr id="2" name="Title 1"/>
          <p:cNvSpPr>
            <a:spLocks noGrp="1"/>
          </p:cNvSpPr>
          <p:nvPr>
            <p:ph type="title"/>
          </p:nvPr>
        </p:nvSpPr>
        <p:spPr/>
        <p:txBody>
          <a:bodyPr/>
          <a:lstStyle/>
          <a:p>
            <a:r>
              <a:rPr lang="tr-TR" dirty="0" err="1"/>
              <a:t>DOACs</a:t>
            </a:r>
            <a:endParaRPr lang="tr-TR" dirty="0"/>
          </a:p>
        </p:txBody>
      </p:sp>
    </p:spTree>
    <p:extLst>
      <p:ext uri="{BB962C8B-B14F-4D97-AF65-F5344CB8AC3E}">
        <p14:creationId xmlns:p14="http://schemas.microsoft.com/office/powerpoint/2010/main" val="277605603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F14E45-2AF0-427F-93BF-58404B934373}"/>
              </a:ext>
            </a:extLst>
          </p:cNvPr>
          <p:cNvSpPr>
            <a:spLocks noGrp="1"/>
          </p:cNvSpPr>
          <p:nvPr>
            <p:ph type="title"/>
          </p:nvPr>
        </p:nvSpPr>
        <p:spPr/>
        <p:txBody>
          <a:bodyPr/>
          <a:lstStyle/>
          <a:p>
            <a:endParaRPr lang="az-Latn-AZ" dirty="0"/>
          </a:p>
        </p:txBody>
      </p:sp>
      <p:pic>
        <p:nvPicPr>
          <p:cNvPr id="6" name="Picture 5" descr="Untitl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720" y="38179"/>
            <a:ext cx="7260174" cy="6090479"/>
          </a:xfrm>
          <a:prstGeom prst="rect">
            <a:avLst/>
          </a:prstGeom>
        </p:spPr>
      </p:pic>
      <p:sp>
        <p:nvSpPr>
          <p:cNvPr id="7" name="Title 1">
            <a:extLst>
              <a:ext uri="{FF2B5EF4-FFF2-40B4-BE49-F238E27FC236}">
                <a16:creationId xmlns="" xmlns:a16="http://schemas.microsoft.com/office/drawing/2014/main" id="{272117F7-E70B-49FF-A049-34B7ADFF4A56}"/>
              </a:ext>
            </a:extLst>
          </p:cNvPr>
          <p:cNvSpPr txBox="1">
            <a:spLocks/>
          </p:cNvSpPr>
          <p:nvPr/>
        </p:nvSpPr>
        <p:spPr>
          <a:xfrm>
            <a:off x="2603626" y="6128658"/>
            <a:ext cx="6474353" cy="729342"/>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fr-FR" sz="1400" dirty="0" smtClean="0"/>
              <a:t>Atrial fibrillation and stroke: a </a:t>
            </a:r>
            <a:r>
              <a:rPr lang="fr-FR" sz="1400" dirty="0" err="1" smtClean="0"/>
              <a:t>practical</a:t>
            </a:r>
            <a:r>
              <a:rPr lang="fr-FR" sz="1400" dirty="0" smtClean="0"/>
              <a:t> guide </a:t>
            </a:r>
            <a:br>
              <a:rPr lang="fr-FR" sz="1400" dirty="0" smtClean="0"/>
            </a:br>
            <a:r>
              <a:rPr lang="fr-FR" sz="1400" dirty="0" smtClean="0"/>
              <a:t>Best JG, </a:t>
            </a:r>
            <a:r>
              <a:rPr lang="fr-FR" sz="1400" i="1" dirty="0" smtClean="0"/>
              <a:t>et al</a:t>
            </a:r>
            <a:r>
              <a:rPr lang="fr-FR" sz="1400" dirty="0" smtClean="0"/>
              <a:t>. </a:t>
            </a:r>
            <a:r>
              <a:rPr lang="fr-FR" sz="1400" i="1" dirty="0" err="1" smtClean="0"/>
              <a:t>Pract</a:t>
            </a:r>
            <a:r>
              <a:rPr lang="fr-FR" sz="1400" i="1" dirty="0" smtClean="0"/>
              <a:t> </a:t>
            </a:r>
            <a:r>
              <a:rPr lang="fr-FR" sz="1400" i="1" dirty="0" err="1" smtClean="0"/>
              <a:t>Neurol</a:t>
            </a:r>
            <a:r>
              <a:rPr lang="fr-FR" sz="1400" i="1" dirty="0" smtClean="0"/>
              <a:t> </a:t>
            </a:r>
            <a:r>
              <a:rPr lang="fr-FR" sz="1400" dirty="0" smtClean="0"/>
              <a:t>2019;</a:t>
            </a:r>
            <a:r>
              <a:rPr lang="fr-FR" sz="1400" b="1" dirty="0" smtClean="0"/>
              <a:t>0</a:t>
            </a:r>
            <a:r>
              <a:rPr lang="fr-FR" sz="1400" dirty="0" smtClean="0"/>
              <a:t>:1–17. doi:10.1136/practneurol-2018-002089 </a:t>
            </a:r>
            <a:endParaRPr lang="az-Latn-AZ" sz="1400" dirty="0"/>
          </a:p>
        </p:txBody>
      </p:sp>
    </p:spTree>
    <p:extLst>
      <p:ext uri="{BB962C8B-B14F-4D97-AF65-F5344CB8AC3E}">
        <p14:creationId xmlns:p14="http://schemas.microsoft.com/office/powerpoint/2010/main" val="151388425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tr-TR" dirty="0"/>
              <a:t>DOAC </a:t>
            </a:r>
            <a:r>
              <a:rPr lang="tr-TR" dirty="0" err="1"/>
              <a:t>effektiv</a:t>
            </a:r>
            <a:r>
              <a:rPr lang="tr-TR" dirty="0"/>
              <a:t> </a:t>
            </a:r>
            <a:r>
              <a:rPr lang="tr-TR" dirty="0" err="1"/>
              <a:t>deyilse</a:t>
            </a:r>
            <a:r>
              <a:rPr lang="tr-TR" dirty="0"/>
              <a:t>- mütemadi içilir? Doza?</a:t>
            </a:r>
          </a:p>
          <a:p>
            <a:r>
              <a:rPr lang="tr-TR" dirty="0" err="1"/>
              <a:t>Diger</a:t>
            </a:r>
            <a:r>
              <a:rPr lang="tr-TR" dirty="0"/>
              <a:t> DOAC a deyişim?</a:t>
            </a:r>
          </a:p>
          <a:p>
            <a:r>
              <a:rPr lang="tr-TR" dirty="0" err="1"/>
              <a:t>Varfarin</a:t>
            </a:r>
            <a:r>
              <a:rPr lang="tr-TR" dirty="0"/>
              <a:t> </a:t>
            </a:r>
            <a:r>
              <a:rPr lang="tr-TR" dirty="0" err="1"/>
              <a:t>effektiv</a:t>
            </a:r>
            <a:r>
              <a:rPr lang="tr-TR" dirty="0"/>
              <a:t> </a:t>
            </a:r>
            <a:r>
              <a:rPr lang="tr-TR" dirty="0" err="1"/>
              <a:t>deyilse</a:t>
            </a:r>
            <a:r>
              <a:rPr lang="tr-TR" dirty="0"/>
              <a:t> İNR 2.5-3.5; OLMASA DOAC</a:t>
            </a:r>
          </a:p>
          <a:p>
            <a:r>
              <a:rPr lang="tr-TR" dirty="0" err="1"/>
              <a:t>Hemorrajik</a:t>
            </a:r>
            <a:r>
              <a:rPr lang="tr-TR" dirty="0"/>
              <a:t> </a:t>
            </a:r>
            <a:r>
              <a:rPr lang="tr-TR" dirty="0" err="1"/>
              <a:t>insult</a:t>
            </a:r>
            <a:r>
              <a:rPr lang="tr-TR" dirty="0"/>
              <a:t> </a:t>
            </a:r>
            <a:r>
              <a:rPr lang="tr-TR" dirty="0" err="1"/>
              <a:t>olarsa</a:t>
            </a:r>
            <a:r>
              <a:rPr lang="tr-TR" dirty="0"/>
              <a:t> derman kesilmeli, antidotu </a:t>
            </a:r>
            <a:r>
              <a:rPr lang="tr-TR" dirty="0" err="1"/>
              <a:t>düşünülmrli</a:t>
            </a:r>
            <a:endParaRPr lang="tr-TR" dirty="0"/>
          </a:p>
        </p:txBody>
      </p:sp>
      <p:sp>
        <p:nvSpPr>
          <p:cNvPr id="2" name="Title 1"/>
          <p:cNvSpPr>
            <a:spLocks noGrp="1"/>
          </p:cNvSpPr>
          <p:nvPr>
            <p:ph type="title"/>
          </p:nvPr>
        </p:nvSpPr>
        <p:spPr/>
        <p:txBody>
          <a:bodyPr/>
          <a:lstStyle/>
          <a:p>
            <a:endParaRPr lang="tr-TR"/>
          </a:p>
        </p:txBody>
      </p:sp>
    </p:spTree>
    <p:extLst>
      <p:ext uri="{BB962C8B-B14F-4D97-AF65-F5344CB8AC3E}">
        <p14:creationId xmlns:p14="http://schemas.microsoft.com/office/powerpoint/2010/main" val="64759471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B8F66C1-F1C7-4CD4-BEBF-9CC003B4BACD}"/>
              </a:ext>
            </a:extLst>
          </p:cNvPr>
          <p:cNvSpPr>
            <a:spLocks noGrp="1"/>
          </p:cNvSpPr>
          <p:nvPr>
            <p:ph idx="1"/>
          </p:nvPr>
        </p:nvSpPr>
        <p:spPr/>
        <p:txBody>
          <a:bodyPr/>
          <a:lstStyle/>
          <a:p>
            <a:endParaRPr lang="az-Latn-AZ"/>
          </a:p>
        </p:txBody>
      </p:sp>
      <p:sp>
        <p:nvSpPr>
          <p:cNvPr id="2" name="Title 1">
            <a:extLst>
              <a:ext uri="{FF2B5EF4-FFF2-40B4-BE49-F238E27FC236}">
                <a16:creationId xmlns="" xmlns:a16="http://schemas.microsoft.com/office/drawing/2014/main" id="{5B633F29-2DC7-42B8-B0F2-4E5AD9E99C50}"/>
              </a:ext>
            </a:extLst>
          </p:cNvPr>
          <p:cNvSpPr>
            <a:spLocks noGrp="1"/>
          </p:cNvSpPr>
          <p:nvPr>
            <p:ph type="title"/>
          </p:nvPr>
        </p:nvSpPr>
        <p:spPr/>
        <p:txBody>
          <a:bodyPr/>
          <a:lstStyle/>
          <a:p>
            <a:endParaRPr lang="az-Latn-AZ" dirty="0"/>
          </a:p>
        </p:txBody>
      </p:sp>
      <p:pic>
        <p:nvPicPr>
          <p:cNvPr id="1026" name="Picture 2" descr="https://multimedia.elsevier.es/PublicationsMultimediaV1/item/multimedia/S1885585714000875:gr1.jpeg?xkr=ue/ImdikoIMrsJoerZ+w99KBUZDJuFlLjKo5clFAJaBzV3lXurjotj++nFCAYF1NQLWG100M7OZEJTign/qk7QbeYCCyuw6a6ycScaDlM3ve8r65UmLCvkPhK/i4zLvWaU8d+isV8nmswilE8vNx1fduE/DZDFuPgpHvaqELtL2CId+ktKY7IQ6b9XOKxfMkNZ/LlQc6NISuFwY5IJr7Ka4t612lDxCCJ84r9JhsKiXkZ2NMumzZNfiFcTjwG32kzVEmMiGwQHIZ75r/Ciw+FkZyaS7tMRpsE38PC8DJdEQ=">
            <a:extLst>
              <a:ext uri="{FF2B5EF4-FFF2-40B4-BE49-F238E27FC236}">
                <a16:creationId xmlns="" xmlns:a16="http://schemas.microsoft.com/office/drawing/2014/main" id="{C6DB669B-364D-4D35-855A-AC937E52EE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869" y="458705"/>
            <a:ext cx="8158902" cy="5553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715917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tr-TR" dirty="0"/>
              <a:t>AF 1/3 </a:t>
            </a:r>
            <a:r>
              <a:rPr lang="tr-TR" dirty="0" smtClean="0"/>
              <a:t>ÜİX </a:t>
            </a:r>
            <a:r>
              <a:rPr lang="tr-TR" dirty="0" err="1"/>
              <a:t>ıle</a:t>
            </a:r>
            <a:r>
              <a:rPr lang="tr-TR" dirty="0"/>
              <a:t> </a:t>
            </a:r>
            <a:r>
              <a:rPr lang="tr-TR" dirty="0" err="1" smtClean="0"/>
              <a:t>birlikdedır</a:t>
            </a:r>
            <a:endParaRPr lang="tr-TR" dirty="0"/>
          </a:p>
          <a:p>
            <a:r>
              <a:rPr lang="tr-TR" dirty="0"/>
              <a:t>INR (2.8-4.8) </a:t>
            </a:r>
            <a:r>
              <a:rPr lang="tr-TR" dirty="0" smtClean="0"/>
              <a:t>ÜİX </a:t>
            </a:r>
            <a:r>
              <a:rPr lang="tr-TR" dirty="0"/>
              <a:t>riskini </a:t>
            </a:r>
            <a:r>
              <a:rPr lang="tr-TR" dirty="0" err="1"/>
              <a:t>azaldır</a:t>
            </a:r>
            <a:endParaRPr lang="tr-TR" dirty="0"/>
          </a:p>
          <a:p>
            <a:r>
              <a:rPr lang="tr-TR" dirty="0" smtClean="0"/>
              <a:t>INR </a:t>
            </a:r>
            <a:r>
              <a:rPr lang="tr-TR" dirty="0"/>
              <a:t>(2-3) +asa fayda az artsa da </a:t>
            </a:r>
            <a:r>
              <a:rPr lang="tr-TR" dirty="0" err="1"/>
              <a:t>qanama</a:t>
            </a:r>
            <a:r>
              <a:rPr lang="tr-TR" dirty="0"/>
              <a:t> </a:t>
            </a:r>
            <a:r>
              <a:rPr lang="tr-TR" dirty="0" err="1" smtClean="0"/>
              <a:t>rıskı</a:t>
            </a:r>
            <a:r>
              <a:rPr lang="tr-TR" dirty="0" smtClean="0"/>
              <a:t> önemli derecede </a:t>
            </a:r>
            <a:r>
              <a:rPr lang="tr-TR" dirty="0"/>
              <a:t>artır</a:t>
            </a:r>
          </a:p>
          <a:p>
            <a:r>
              <a:rPr lang="tr-TR" dirty="0" err="1"/>
              <a:t>Qanama</a:t>
            </a:r>
            <a:r>
              <a:rPr lang="tr-TR" dirty="0"/>
              <a:t> riskini </a:t>
            </a:r>
            <a:r>
              <a:rPr lang="tr-TR" dirty="0" err="1"/>
              <a:t>azaltmaq</a:t>
            </a:r>
            <a:r>
              <a:rPr lang="tr-TR" dirty="0"/>
              <a:t> üçün INR &lt;1.5 +ASA </a:t>
            </a:r>
            <a:r>
              <a:rPr lang="tr-TR" dirty="0" err="1"/>
              <a:t>olduqda</a:t>
            </a:r>
            <a:r>
              <a:rPr lang="tr-TR" dirty="0"/>
              <a:t> da tekrarlanan </a:t>
            </a:r>
            <a:r>
              <a:rPr lang="tr-TR" dirty="0" err="1"/>
              <a:t>ışemık</a:t>
            </a:r>
            <a:r>
              <a:rPr lang="tr-TR" dirty="0"/>
              <a:t> </a:t>
            </a:r>
            <a:r>
              <a:rPr lang="tr-TR" dirty="0" err="1"/>
              <a:t>hadıseden</a:t>
            </a:r>
            <a:r>
              <a:rPr lang="tr-TR" dirty="0"/>
              <a:t> </a:t>
            </a:r>
            <a:r>
              <a:rPr lang="tr-TR" dirty="0" err="1" smtClean="0"/>
              <a:t>qoruyuculuq</a:t>
            </a:r>
            <a:r>
              <a:rPr lang="tr-TR" dirty="0" smtClean="0"/>
              <a:t> keskin azalır</a:t>
            </a:r>
            <a:endParaRPr lang="tr-TR" dirty="0"/>
          </a:p>
          <a:p>
            <a:r>
              <a:rPr lang="tr-TR" dirty="0"/>
              <a:t>Koroner </a:t>
            </a:r>
            <a:r>
              <a:rPr lang="tr-TR" dirty="0" smtClean="0"/>
              <a:t>stabil </a:t>
            </a:r>
            <a:r>
              <a:rPr lang="tr-TR" dirty="0" err="1"/>
              <a:t>xestelerde</a:t>
            </a:r>
            <a:r>
              <a:rPr lang="tr-TR" dirty="0"/>
              <a:t> OAK </a:t>
            </a:r>
            <a:r>
              <a:rPr lang="tr-TR" dirty="0" err="1"/>
              <a:t>yeterlı</a:t>
            </a:r>
            <a:r>
              <a:rPr lang="tr-TR" dirty="0"/>
              <a:t>; </a:t>
            </a:r>
            <a:r>
              <a:rPr lang="tr-TR" dirty="0" smtClean="0"/>
              <a:t>yüksek riskli </a:t>
            </a:r>
            <a:r>
              <a:rPr lang="tr-TR" dirty="0" err="1" smtClean="0"/>
              <a:t>xestelerde</a:t>
            </a:r>
            <a:r>
              <a:rPr lang="tr-TR" dirty="0" smtClean="0"/>
              <a:t> ASA 100 </a:t>
            </a:r>
            <a:r>
              <a:rPr lang="tr-TR" dirty="0"/>
              <a:t>mg </a:t>
            </a:r>
            <a:r>
              <a:rPr lang="tr-TR" dirty="0" err="1"/>
              <a:t>elave</a:t>
            </a:r>
            <a:r>
              <a:rPr lang="tr-TR" dirty="0"/>
              <a:t> </a:t>
            </a:r>
            <a:r>
              <a:rPr lang="tr-TR" dirty="0" err="1"/>
              <a:t>edıb</a:t>
            </a:r>
            <a:r>
              <a:rPr lang="tr-TR" dirty="0"/>
              <a:t> </a:t>
            </a:r>
            <a:r>
              <a:rPr lang="tr-TR" dirty="0" err="1"/>
              <a:t>qanama</a:t>
            </a:r>
            <a:r>
              <a:rPr lang="tr-TR" dirty="0"/>
              <a:t> </a:t>
            </a:r>
            <a:r>
              <a:rPr lang="tr-TR" dirty="0" smtClean="0"/>
              <a:t>riskinin </a:t>
            </a:r>
            <a:r>
              <a:rPr lang="tr-TR" dirty="0"/>
              <a:t>artması </a:t>
            </a:r>
            <a:r>
              <a:rPr lang="tr-TR" dirty="0" err="1" smtClean="0"/>
              <a:t>nezere</a:t>
            </a:r>
            <a:r>
              <a:rPr lang="tr-TR" dirty="0" smtClean="0"/>
              <a:t> </a:t>
            </a:r>
            <a:r>
              <a:rPr lang="tr-TR" dirty="0" err="1" smtClean="0"/>
              <a:t>alınmaldır</a:t>
            </a:r>
            <a:r>
              <a:rPr lang="tr-TR" dirty="0" smtClean="0"/>
              <a:t> </a:t>
            </a:r>
            <a:endParaRPr lang="tr-TR" dirty="0"/>
          </a:p>
        </p:txBody>
      </p:sp>
      <p:sp>
        <p:nvSpPr>
          <p:cNvPr id="2" name="Title 1"/>
          <p:cNvSpPr>
            <a:spLocks noGrp="1"/>
          </p:cNvSpPr>
          <p:nvPr>
            <p:ph type="title"/>
          </p:nvPr>
        </p:nvSpPr>
        <p:spPr/>
        <p:txBody>
          <a:bodyPr>
            <a:normAutofit fontScale="90000"/>
          </a:bodyPr>
          <a:lstStyle/>
          <a:p>
            <a:r>
              <a:rPr lang="tr-TR" dirty="0" smtClean="0"/>
              <a:t>AF+ÜİX olan </a:t>
            </a:r>
            <a:r>
              <a:rPr lang="tr-TR" dirty="0" err="1" smtClean="0"/>
              <a:t>xestelerde</a:t>
            </a:r>
            <a:r>
              <a:rPr lang="tr-TR" dirty="0" smtClean="0"/>
              <a:t> </a:t>
            </a:r>
            <a:r>
              <a:rPr lang="tr-TR" dirty="0" err="1" smtClean="0"/>
              <a:t>insult</a:t>
            </a:r>
            <a:endParaRPr lang="tr-TR" dirty="0"/>
          </a:p>
        </p:txBody>
      </p:sp>
    </p:spTree>
    <p:extLst>
      <p:ext uri="{BB962C8B-B14F-4D97-AF65-F5344CB8AC3E}">
        <p14:creationId xmlns:p14="http://schemas.microsoft.com/office/powerpoint/2010/main" val="91562233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tr-TR" dirty="0"/>
              <a:t>IST(</a:t>
            </a:r>
            <a:r>
              <a:rPr lang="tr-TR" dirty="0" err="1"/>
              <a:t>Internatıonal</a:t>
            </a:r>
            <a:r>
              <a:rPr lang="tr-TR" dirty="0"/>
              <a:t> </a:t>
            </a:r>
            <a:r>
              <a:rPr lang="tr-TR" dirty="0" err="1"/>
              <a:t>Stroke</a:t>
            </a:r>
            <a:r>
              <a:rPr lang="tr-TR" dirty="0"/>
              <a:t> </a:t>
            </a:r>
            <a:r>
              <a:rPr lang="tr-TR" dirty="0" err="1"/>
              <a:t>Trıal</a:t>
            </a:r>
            <a:r>
              <a:rPr lang="tr-TR" dirty="0"/>
              <a:t>) </a:t>
            </a:r>
            <a:r>
              <a:rPr lang="tr-TR" dirty="0" smtClean="0"/>
              <a:t> </a:t>
            </a:r>
          </a:p>
          <a:p>
            <a:pPr lvl="1"/>
            <a:r>
              <a:rPr lang="tr-TR" dirty="0"/>
              <a:t>İ</a:t>
            </a:r>
            <a:r>
              <a:rPr lang="tr-TR" dirty="0" smtClean="0"/>
              <a:t>lk </a:t>
            </a:r>
            <a:r>
              <a:rPr lang="tr-TR" dirty="0"/>
              <a:t>14 </a:t>
            </a:r>
            <a:r>
              <a:rPr lang="tr-TR" dirty="0" err="1"/>
              <a:t>gunde</a:t>
            </a:r>
            <a:r>
              <a:rPr lang="tr-TR" dirty="0"/>
              <a:t> tekrar </a:t>
            </a:r>
            <a:r>
              <a:rPr lang="tr-TR" dirty="0" err="1"/>
              <a:t>i</a:t>
            </a:r>
            <a:r>
              <a:rPr lang="tr-TR" dirty="0" err="1" smtClean="0"/>
              <a:t>nsult</a:t>
            </a:r>
            <a:r>
              <a:rPr lang="tr-TR" dirty="0" smtClean="0"/>
              <a:t> </a:t>
            </a:r>
            <a:r>
              <a:rPr lang="tr-TR" dirty="0" err="1"/>
              <a:t>kecırme</a:t>
            </a:r>
            <a:r>
              <a:rPr lang="tr-TR" dirty="0"/>
              <a:t> </a:t>
            </a:r>
            <a:r>
              <a:rPr lang="tr-TR" dirty="0" smtClean="0"/>
              <a:t>riski yüksek</a:t>
            </a:r>
            <a:endParaRPr lang="tr-TR" dirty="0"/>
          </a:p>
          <a:p>
            <a:r>
              <a:rPr lang="tr-TR" dirty="0"/>
              <a:t>AF(+) </a:t>
            </a:r>
            <a:r>
              <a:rPr lang="tr-TR" dirty="0" err="1"/>
              <a:t>xestelerde</a:t>
            </a:r>
            <a:r>
              <a:rPr lang="tr-TR" dirty="0"/>
              <a:t> </a:t>
            </a:r>
            <a:r>
              <a:rPr lang="tr-TR" dirty="0" err="1" smtClean="0"/>
              <a:t>antikoaqulant</a:t>
            </a:r>
            <a:r>
              <a:rPr lang="tr-TR" dirty="0" smtClean="0"/>
              <a:t> </a:t>
            </a:r>
            <a:r>
              <a:rPr lang="tr-TR" dirty="0"/>
              <a:t>faydalı gösterilmekle </a:t>
            </a:r>
            <a:r>
              <a:rPr lang="tr-TR" dirty="0" err="1"/>
              <a:t>birlikde</a:t>
            </a:r>
            <a:r>
              <a:rPr lang="tr-TR" dirty="0"/>
              <a:t> </a:t>
            </a:r>
            <a:r>
              <a:rPr lang="tr-TR" dirty="0" err="1"/>
              <a:t>xeste</a:t>
            </a:r>
            <a:r>
              <a:rPr lang="tr-TR" dirty="0"/>
              <a:t> seçimi düzgün </a:t>
            </a:r>
            <a:r>
              <a:rPr lang="tr-TR" dirty="0" smtClean="0"/>
              <a:t>edilmelidir</a:t>
            </a:r>
          </a:p>
          <a:p>
            <a:r>
              <a:rPr lang="tr-TR" dirty="0" err="1" smtClean="0"/>
              <a:t>Böyük</a:t>
            </a:r>
            <a:r>
              <a:rPr lang="tr-TR" dirty="0" smtClean="0"/>
              <a:t> </a:t>
            </a:r>
            <a:r>
              <a:rPr lang="tr-TR" dirty="0" err="1" smtClean="0"/>
              <a:t>insultlarda</a:t>
            </a:r>
            <a:r>
              <a:rPr lang="tr-TR" dirty="0" smtClean="0"/>
              <a:t> </a:t>
            </a:r>
            <a:r>
              <a:rPr lang="tr-TR" dirty="0" err="1"/>
              <a:t>h</a:t>
            </a:r>
            <a:r>
              <a:rPr lang="tr-TR" dirty="0" err="1" smtClean="0"/>
              <a:t>emorragık</a:t>
            </a:r>
            <a:r>
              <a:rPr lang="tr-TR" dirty="0" smtClean="0"/>
              <a:t> </a:t>
            </a:r>
            <a:r>
              <a:rPr lang="tr-TR" dirty="0" err="1"/>
              <a:t>transformasiya</a:t>
            </a:r>
            <a:r>
              <a:rPr lang="tr-TR" dirty="0"/>
              <a:t> </a:t>
            </a:r>
            <a:r>
              <a:rPr lang="tr-TR" dirty="0" smtClean="0"/>
              <a:t>riskinin minimuma </a:t>
            </a:r>
            <a:r>
              <a:rPr lang="tr-TR" dirty="0" err="1" smtClean="0"/>
              <a:t>düşdüyü</a:t>
            </a:r>
            <a:r>
              <a:rPr lang="tr-TR" dirty="0" smtClean="0"/>
              <a:t> </a:t>
            </a:r>
            <a:r>
              <a:rPr lang="tr-TR" dirty="0" err="1" smtClean="0"/>
              <a:t>dövür</a:t>
            </a:r>
            <a:r>
              <a:rPr lang="tr-TR" dirty="0" smtClean="0"/>
              <a:t> ve beyin </a:t>
            </a:r>
            <a:r>
              <a:rPr lang="tr-TR" dirty="0"/>
              <a:t>KT i</a:t>
            </a:r>
            <a:r>
              <a:rPr lang="tr-TR" dirty="0" smtClean="0"/>
              <a:t>le </a:t>
            </a:r>
            <a:r>
              <a:rPr lang="tr-TR" dirty="0" err="1"/>
              <a:t>qanama</a:t>
            </a:r>
            <a:r>
              <a:rPr lang="tr-TR" dirty="0"/>
              <a:t> </a:t>
            </a:r>
            <a:r>
              <a:rPr lang="tr-TR" dirty="0" smtClean="0"/>
              <a:t>istisna edilmesi gözlenmeli, ora </a:t>
            </a:r>
            <a:r>
              <a:rPr lang="tr-TR" dirty="0" err="1"/>
              <a:t>qeder</a:t>
            </a:r>
            <a:r>
              <a:rPr lang="tr-TR" dirty="0"/>
              <a:t> </a:t>
            </a:r>
            <a:r>
              <a:rPr lang="tr-TR" dirty="0" smtClean="0"/>
              <a:t>yalnız ASA verilmeli</a:t>
            </a:r>
            <a:endParaRPr lang="tr-TR" dirty="0"/>
          </a:p>
          <a:p>
            <a:r>
              <a:rPr lang="tr-TR" dirty="0" err="1"/>
              <a:t>Kiçik</a:t>
            </a:r>
            <a:r>
              <a:rPr lang="tr-TR" dirty="0"/>
              <a:t> ve orta ölçülü </a:t>
            </a:r>
            <a:r>
              <a:rPr lang="tr-TR" dirty="0" err="1" smtClean="0"/>
              <a:t>insultlarda</a:t>
            </a:r>
            <a:r>
              <a:rPr lang="tr-TR" dirty="0" smtClean="0"/>
              <a:t> </a:t>
            </a:r>
            <a:r>
              <a:rPr lang="tr-TR" dirty="0" err="1"/>
              <a:t>qanama</a:t>
            </a:r>
            <a:r>
              <a:rPr lang="tr-TR" dirty="0"/>
              <a:t> </a:t>
            </a:r>
            <a:r>
              <a:rPr lang="tr-TR" dirty="0" err="1"/>
              <a:t>yoxsa</a:t>
            </a:r>
            <a:r>
              <a:rPr lang="tr-TR" dirty="0"/>
              <a:t> 24 saat sonra </a:t>
            </a:r>
            <a:r>
              <a:rPr lang="tr-TR" dirty="0" err="1"/>
              <a:t>varfarin</a:t>
            </a:r>
            <a:r>
              <a:rPr lang="tr-TR" dirty="0"/>
              <a:t> başlana biler</a:t>
            </a:r>
          </a:p>
          <a:p>
            <a:r>
              <a:rPr lang="tr-TR" dirty="0"/>
              <a:t>DOAC üçün 48 saat </a:t>
            </a:r>
            <a:r>
              <a:rPr lang="tr-TR" dirty="0" err="1"/>
              <a:t>gözlenilmesi</a:t>
            </a:r>
            <a:r>
              <a:rPr lang="tr-TR" dirty="0"/>
              <a:t> </a:t>
            </a:r>
            <a:r>
              <a:rPr lang="tr-TR" dirty="0" err="1"/>
              <a:t>meslehetdir</a:t>
            </a:r>
            <a:r>
              <a:rPr lang="tr-TR" dirty="0"/>
              <a:t>(tesiri daha tez başladığı üçün</a:t>
            </a:r>
            <a:r>
              <a:rPr lang="tr-TR" dirty="0" smtClean="0"/>
              <a:t>)</a:t>
            </a:r>
            <a:endParaRPr lang="tr-TR" dirty="0"/>
          </a:p>
        </p:txBody>
      </p:sp>
      <p:sp>
        <p:nvSpPr>
          <p:cNvPr id="2" name="Title 1"/>
          <p:cNvSpPr>
            <a:spLocks noGrp="1"/>
          </p:cNvSpPr>
          <p:nvPr>
            <p:ph type="title"/>
          </p:nvPr>
        </p:nvSpPr>
        <p:spPr/>
        <p:txBody>
          <a:bodyPr/>
          <a:lstStyle/>
          <a:p>
            <a:r>
              <a:rPr lang="tr-TR" dirty="0"/>
              <a:t>Ne </a:t>
            </a:r>
            <a:r>
              <a:rPr lang="tr-TR" dirty="0" err="1"/>
              <a:t>vaxt</a:t>
            </a:r>
            <a:r>
              <a:rPr lang="tr-TR" dirty="0"/>
              <a:t> </a:t>
            </a:r>
            <a:r>
              <a:rPr lang="tr-TR" dirty="0" err="1" smtClean="0"/>
              <a:t>başlayaq</a:t>
            </a:r>
            <a:endParaRPr lang="tr-TR" dirty="0"/>
          </a:p>
        </p:txBody>
      </p:sp>
    </p:spTree>
    <p:extLst>
      <p:ext uri="{BB962C8B-B14F-4D97-AF65-F5344CB8AC3E}">
        <p14:creationId xmlns:p14="http://schemas.microsoft.com/office/powerpoint/2010/main" val="42396091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tr-TR" dirty="0"/>
              <a:t>AF(+) ve </a:t>
            </a:r>
            <a:r>
              <a:rPr lang="tr-TR" dirty="0" err="1"/>
              <a:t>antikoaqulant</a:t>
            </a:r>
            <a:r>
              <a:rPr lang="tr-TR" dirty="0"/>
              <a:t> </a:t>
            </a:r>
            <a:r>
              <a:rPr lang="tr-TR" dirty="0" err="1"/>
              <a:t>müalice</a:t>
            </a:r>
            <a:r>
              <a:rPr lang="tr-TR" dirty="0"/>
              <a:t> ile </a:t>
            </a:r>
            <a:r>
              <a:rPr lang="tr-TR" dirty="0" err="1"/>
              <a:t>qanama</a:t>
            </a:r>
            <a:r>
              <a:rPr lang="tr-TR" dirty="0"/>
              <a:t> </a:t>
            </a:r>
            <a:r>
              <a:rPr lang="tr-TR" dirty="0" err="1"/>
              <a:t>olarsa</a:t>
            </a:r>
            <a:r>
              <a:rPr lang="tr-TR" dirty="0"/>
              <a:t> derman kesilmeli ve antidotu düşünmelidir</a:t>
            </a:r>
          </a:p>
          <a:p>
            <a:pPr marL="0" indent="0">
              <a:buNone/>
            </a:pPr>
            <a:endParaRPr lang="tr-TR" dirty="0"/>
          </a:p>
        </p:txBody>
      </p:sp>
      <p:sp>
        <p:nvSpPr>
          <p:cNvPr id="2" name="Title 1"/>
          <p:cNvSpPr>
            <a:spLocks noGrp="1"/>
          </p:cNvSpPr>
          <p:nvPr>
            <p:ph type="title"/>
          </p:nvPr>
        </p:nvSpPr>
        <p:spPr/>
        <p:txBody>
          <a:bodyPr/>
          <a:lstStyle/>
          <a:p>
            <a:r>
              <a:rPr lang="tr-TR" dirty="0" err="1"/>
              <a:t>Hemorrajik</a:t>
            </a:r>
            <a:r>
              <a:rPr lang="tr-TR" dirty="0"/>
              <a:t> </a:t>
            </a:r>
            <a:r>
              <a:rPr lang="tr-TR" dirty="0" err="1"/>
              <a:t>insult</a:t>
            </a:r>
            <a:r>
              <a:rPr lang="tr-TR" dirty="0"/>
              <a:t> </a:t>
            </a:r>
          </a:p>
        </p:txBody>
      </p:sp>
      <p:pic>
        <p:nvPicPr>
          <p:cNvPr id="4" name="Picture 2" descr="https://d3i71xaburhd42.cloudfront.net/55d37412813b4b5089a02332a7f4dd8fd52a6337/2-Figure1-1.png">
            <a:extLst>
              <a:ext uri="{FF2B5EF4-FFF2-40B4-BE49-F238E27FC236}">
                <a16:creationId xmlns="" xmlns:a16="http://schemas.microsoft.com/office/drawing/2014/main" id="{730ECD18-813D-480F-8976-08CE847926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9795" y="3194050"/>
            <a:ext cx="4914900" cy="3114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62980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4436908"/>
            <a:ext cx="8229600" cy="1143000"/>
          </a:xfrm>
        </p:spPr>
        <p:txBody>
          <a:bodyPr>
            <a:noAutofit/>
          </a:bodyPr>
          <a:lstStyle/>
          <a:p>
            <a:r>
              <a:rPr lang="en-US" sz="2000" dirty="0">
                <a:solidFill>
                  <a:srgbClr val="2E3743"/>
                </a:solidFill>
                <a:latin typeface="Roboto"/>
              </a:rPr>
              <a:t>İKQ </a:t>
            </a:r>
            <a:r>
              <a:rPr lang="en-US" sz="2000" dirty="0" err="1">
                <a:solidFill>
                  <a:srgbClr val="2E3743"/>
                </a:solidFill>
                <a:latin typeface="Roboto"/>
              </a:rPr>
              <a:t>ve</a:t>
            </a:r>
            <a:r>
              <a:rPr lang="en-US" sz="2000" dirty="0">
                <a:solidFill>
                  <a:srgbClr val="2E3743"/>
                </a:solidFill>
                <a:latin typeface="Roboto"/>
              </a:rPr>
              <a:t> </a:t>
            </a:r>
            <a:r>
              <a:rPr lang="en-US" sz="2000" dirty="0" err="1">
                <a:solidFill>
                  <a:srgbClr val="2E3743"/>
                </a:solidFill>
                <a:latin typeface="Roboto"/>
              </a:rPr>
              <a:t>varfarine</a:t>
            </a:r>
            <a:r>
              <a:rPr lang="en-US" sz="2000" dirty="0">
                <a:solidFill>
                  <a:srgbClr val="2E3743"/>
                </a:solidFill>
                <a:latin typeface="Roboto"/>
              </a:rPr>
              <a:t> </a:t>
            </a:r>
            <a:r>
              <a:rPr lang="en-US" sz="2000" dirty="0" err="1">
                <a:solidFill>
                  <a:srgbClr val="2E3743"/>
                </a:solidFill>
                <a:latin typeface="Roboto"/>
              </a:rPr>
              <a:t>bağlı</a:t>
            </a:r>
            <a:r>
              <a:rPr lang="en-US" sz="2000" dirty="0">
                <a:solidFill>
                  <a:srgbClr val="2E3743"/>
                </a:solidFill>
                <a:latin typeface="Roboto"/>
              </a:rPr>
              <a:t> İKQ </a:t>
            </a:r>
            <a:r>
              <a:rPr lang="en-US" sz="2000" dirty="0" err="1">
                <a:solidFill>
                  <a:srgbClr val="2E3743"/>
                </a:solidFill>
                <a:latin typeface="Roboto"/>
              </a:rPr>
              <a:t>riskini</a:t>
            </a:r>
            <a:r>
              <a:rPr lang="en-US" sz="2000" dirty="0">
                <a:solidFill>
                  <a:srgbClr val="2E3743"/>
                </a:solidFill>
                <a:latin typeface="Roboto"/>
              </a:rPr>
              <a:t> </a:t>
            </a:r>
            <a:r>
              <a:rPr lang="en-US" sz="2000" dirty="0" err="1">
                <a:solidFill>
                  <a:srgbClr val="2E3743"/>
                </a:solidFill>
                <a:latin typeface="Roboto"/>
              </a:rPr>
              <a:t>öngörmek</a:t>
            </a:r>
            <a:r>
              <a:rPr lang="en-US" sz="2000" dirty="0">
                <a:solidFill>
                  <a:srgbClr val="2E3743"/>
                </a:solidFill>
                <a:latin typeface="Roboto"/>
              </a:rPr>
              <a:t> </a:t>
            </a:r>
            <a:r>
              <a:rPr lang="en-US" sz="2000" dirty="0" err="1">
                <a:solidFill>
                  <a:srgbClr val="2E3743"/>
                </a:solidFill>
                <a:latin typeface="Roboto"/>
              </a:rPr>
              <a:t>üçün</a:t>
            </a:r>
            <a:r>
              <a:rPr lang="en-US" sz="2000" dirty="0">
                <a:solidFill>
                  <a:srgbClr val="2E3743"/>
                </a:solidFill>
                <a:latin typeface="Roboto"/>
              </a:rPr>
              <a:t> </a:t>
            </a:r>
            <a:r>
              <a:rPr lang="en-US" sz="2000" dirty="0" err="1">
                <a:solidFill>
                  <a:srgbClr val="2E3743"/>
                </a:solidFill>
                <a:latin typeface="Roboto"/>
              </a:rPr>
              <a:t>edilen</a:t>
            </a:r>
            <a:r>
              <a:rPr lang="en-US" sz="2000" dirty="0">
                <a:solidFill>
                  <a:srgbClr val="2E3743"/>
                </a:solidFill>
                <a:latin typeface="Roboto"/>
              </a:rPr>
              <a:t> MRT </a:t>
            </a:r>
            <a:r>
              <a:rPr lang="en-US" sz="2000" dirty="0" err="1">
                <a:solidFill>
                  <a:srgbClr val="2E3743"/>
                </a:solidFill>
                <a:latin typeface="Roboto"/>
              </a:rPr>
              <a:t>deyerlendirilmesi</a:t>
            </a:r>
            <a:r>
              <a:rPr lang="en-US" sz="2000" dirty="0">
                <a:solidFill>
                  <a:srgbClr val="2E3743"/>
                </a:solidFill>
                <a:latin typeface="Roboto"/>
              </a:rPr>
              <a:t> </a:t>
            </a:r>
            <a:r>
              <a:rPr lang="en-US" sz="2000" dirty="0" err="1">
                <a:solidFill>
                  <a:srgbClr val="2E3743"/>
                </a:solidFill>
                <a:latin typeface="Roboto"/>
              </a:rPr>
              <a:t>melumatları</a:t>
            </a:r>
            <a:r>
              <a:rPr lang="en-US" sz="2000" dirty="0">
                <a:solidFill>
                  <a:srgbClr val="2E3743"/>
                </a:solidFill>
                <a:latin typeface="Roboto"/>
              </a:rPr>
              <a:t> AF(+) </a:t>
            </a:r>
            <a:r>
              <a:rPr lang="en-US" sz="2000" dirty="0" err="1">
                <a:solidFill>
                  <a:srgbClr val="2E3743"/>
                </a:solidFill>
                <a:latin typeface="Roboto"/>
              </a:rPr>
              <a:t>xestelerde</a:t>
            </a:r>
            <a:r>
              <a:rPr lang="en-US" sz="2000" dirty="0">
                <a:solidFill>
                  <a:srgbClr val="2E3743"/>
                </a:solidFill>
                <a:latin typeface="Roboto"/>
              </a:rPr>
              <a:t> OAK </a:t>
            </a:r>
            <a:r>
              <a:rPr lang="en-US" sz="2000" dirty="0" err="1">
                <a:solidFill>
                  <a:srgbClr val="2E3743"/>
                </a:solidFill>
                <a:latin typeface="Roboto"/>
              </a:rPr>
              <a:t>dan</a:t>
            </a:r>
            <a:r>
              <a:rPr lang="en-US" sz="2000" dirty="0">
                <a:solidFill>
                  <a:srgbClr val="2E3743"/>
                </a:solidFill>
                <a:latin typeface="Roboto"/>
              </a:rPr>
              <a:t> </a:t>
            </a:r>
            <a:r>
              <a:rPr lang="en-US" sz="2000" dirty="0" err="1">
                <a:solidFill>
                  <a:srgbClr val="2E3743"/>
                </a:solidFill>
                <a:latin typeface="Roboto"/>
              </a:rPr>
              <a:t>imtina</a:t>
            </a:r>
            <a:r>
              <a:rPr lang="en-US" sz="2000" dirty="0">
                <a:solidFill>
                  <a:srgbClr val="2E3743"/>
                </a:solidFill>
                <a:latin typeface="Roboto"/>
              </a:rPr>
              <a:t> </a:t>
            </a:r>
            <a:r>
              <a:rPr lang="en-US" sz="2000" dirty="0" err="1">
                <a:solidFill>
                  <a:srgbClr val="2E3743"/>
                </a:solidFill>
                <a:latin typeface="Roboto"/>
              </a:rPr>
              <a:t>etmek</a:t>
            </a:r>
            <a:r>
              <a:rPr lang="en-US" sz="2000" dirty="0">
                <a:solidFill>
                  <a:srgbClr val="2E3743"/>
                </a:solidFill>
                <a:latin typeface="Roboto"/>
              </a:rPr>
              <a:t> </a:t>
            </a:r>
            <a:r>
              <a:rPr lang="en-US" sz="2000" dirty="0" err="1">
                <a:solidFill>
                  <a:srgbClr val="2E3743"/>
                </a:solidFill>
                <a:latin typeface="Roboto"/>
              </a:rPr>
              <a:t>üçün</a:t>
            </a:r>
            <a:r>
              <a:rPr lang="en-US" sz="2000" dirty="0">
                <a:solidFill>
                  <a:srgbClr val="2E3743"/>
                </a:solidFill>
                <a:latin typeface="Roboto"/>
              </a:rPr>
              <a:t> </a:t>
            </a:r>
            <a:r>
              <a:rPr lang="en-US" sz="2000" dirty="0" err="1">
                <a:solidFill>
                  <a:srgbClr val="2E3743"/>
                </a:solidFill>
                <a:latin typeface="Roboto"/>
              </a:rPr>
              <a:t>yeterli</a:t>
            </a:r>
            <a:r>
              <a:rPr lang="en-US" sz="2000" dirty="0">
                <a:solidFill>
                  <a:srgbClr val="2E3743"/>
                </a:solidFill>
                <a:latin typeface="Roboto"/>
              </a:rPr>
              <a:t> </a:t>
            </a:r>
            <a:r>
              <a:rPr lang="en-US" sz="2000" dirty="0" err="1">
                <a:solidFill>
                  <a:srgbClr val="2E3743"/>
                </a:solidFill>
                <a:latin typeface="Roboto"/>
              </a:rPr>
              <a:t>deyil</a:t>
            </a:r>
            <a:r>
              <a:rPr lang="en-US" sz="2000" dirty="0">
                <a:solidFill>
                  <a:srgbClr val="2E3743"/>
                </a:solidFill>
                <a:latin typeface="Roboto"/>
              </a:rPr>
              <a:t/>
            </a:r>
            <a:br>
              <a:rPr lang="en-US" sz="2000" dirty="0">
                <a:solidFill>
                  <a:srgbClr val="2E3743"/>
                </a:solidFill>
                <a:latin typeface="Roboto"/>
              </a:rPr>
            </a:br>
            <a:r>
              <a:rPr lang="en-US" sz="2000" dirty="0">
                <a:solidFill>
                  <a:srgbClr val="2E3743"/>
                </a:solidFill>
                <a:latin typeface="Roboto"/>
              </a:rPr>
              <a:t/>
            </a:r>
            <a:br>
              <a:rPr lang="en-US" sz="2000" dirty="0">
                <a:solidFill>
                  <a:srgbClr val="2E3743"/>
                </a:solidFill>
                <a:latin typeface="Roboto"/>
              </a:rPr>
            </a:br>
            <a:endParaRPr lang="tr-TR" sz="2000" dirty="0"/>
          </a:p>
        </p:txBody>
      </p:sp>
      <p:pic>
        <p:nvPicPr>
          <p:cNvPr id="5" name="Picture 4">
            <a:extLst>
              <a:ext uri="{FF2B5EF4-FFF2-40B4-BE49-F238E27FC236}">
                <a16:creationId xmlns="" xmlns:a16="http://schemas.microsoft.com/office/drawing/2014/main" id="{AAD34328-803B-45DE-93F4-D818F4DE7D3E}"/>
              </a:ext>
            </a:extLst>
          </p:cNvPr>
          <p:cNvPicPr>
            <a:picLocks noChangeAspect="1"/>
          </p:cNvPicPr>
          <p:nvPr/>
        </p:nvPicPr>
        <p:blipFill rotWithShape="1">
          <a:blip r:embed="rId3"/>
          <a:srcRect l="43314" t="23917" r="9797" b="42100"/>
          <a:stretch/>
        </p:blipFill>
        <p:spPr>
          <a:xfrm>
            <a:off x="1164757" y="529693"/>
            <a:ext cx="6813059" cy="2777488"/>
          </a:xfrm>
          <a:prstGeom prst="rect">
            <a:avLst/>
          </a:prstGeom>
        </p:spPr>
      </p:pic>
    </p:spTree>
    <p:extLst>
      <p:ext uri="{BB962C8B-B14F-4D97-AF65-F5344CB8AC3E}">
        <p14:creationId xmlns:p14="http://schemas.microsoft.com/office/powerpoint/2010/main" val="26135383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DA9A9398-0E1B-44E1-8AE4-64DD2E33E12C}"/>
              </a:ext>
            </a:extLst>
          </p:cNvPr>
          <p:cNvPicPr>
            <a:picLocks noChangeAspect="1"/>
          </p:cNvPicPr>
          <p:nvPr/>
        </p:nvPicPr>
        <p:blipFill rotWithShape="1">
          <a:blip r:embed="rId3"/>
          <a:srcRect l="23651" t="16204" r="25060" b="31098"/>
          <a:stretch/>
        </p:blipFill>
        <p:spPr>
          <a:xfrm>
            <a:off x="1144172" y="314826"/>
            <a:ext cx="7179407" cy="4149323"/>
          </a:xfrm>
          <a:prstGeom prst="rect">
            <a:avLst/>
          </a:prstGeom>
        </p:spPr>
      </p:pic>
      <p:sp>
        <p:nvSpPr>
          <p:cNvPr id="2" name="Title 1">
            <a:extLst>
              <a:ext uri="{FF2B5EF4-FFF2-40B4-BE49-F238E27FC236}">
                <a16:creationId xmlns="" xmlns:a16="http://schemas.microsoft.com/office/drawing/2014/main" id="{272117F7-E70B-49FF-A049-34B7ADFF4A56}"/>
              </a:ext>
            </a:extLst>
          </p:cNvPr>
          <p:cNvSpPr>
            <a:spLocks noGrp="1"/>
          </p:cNvSpPr>
          <p:nvPr>
            <p:ph type="title"/>
          </p:nvPr>
        </p:nvSpPr>
        <p:spPr>
          <a:xfrm>
            <a:off x="2276728" y="5280811"/>
            <a:ext cx="6713570" cy="1577189"/>
          </a:xfrm>
        </p:spPr>
        <p:txBody>
          <a:bodyPr>
            <a:normAutofit/>
          </a:bodyPr>
          <a:lstStyle/>
          <a:p>
            <a:r>
              <a:rPr lang="fr-FR" sz="1400" dirty="0" smtClean="0"/>
              <a:t>Atrial </a:t>
            </a:r>
            <a:r>
              <a:rPr lang="fr-FR" sz="1400" dirty="0"/>
              <a:t>fibrillation and stroke: a </a:t>
            </a:r>
            <a:r>
              <a:rPr lang="fr-FR" sz="1400" dirty="0" err="1"/>
              <a:t>practical</a:t>
            </a:r>
            <a:r>
              <a:rPr lang="fr-FR" sz="1400" dirty="0"/>
              <a:t> guide </a:t>
            </a:r>
            <a:br>
              <a:rPr lang="fr-FR" sz="1400" dirty="0"/>
            </a:br>
            <a:r>
              <a:rPr lang="fr-FR" sz="1400" dirty="0"/>
              <a:t>Best JG, </a:t>
            </a:r>
            <a:r>
              <a:rPr lang="fr-FR" sz="1400" i="1" dirty="0"/>
              <a:t>et al</a:t>
            </a:r>
            <a:r>
              <a:rPr lang="fr-FR" sz="1400" dirty="0"/>
              <a:t>. </a:t>
            </a:r>
            <a:r>
              <a:rPr lang="fr-FR" sz="1400" i="1" dirty="0" err="1"/>
              <a:t>Pract</a:t>
            </a:r>
            <a:r>
              <a:rPr lang="fr-FR" sz="1400" i="1" dirty="0"/>
              <a:t> </a:t>
            </a:r>
            <a:r>
              <a:rPr lang="fr-FR" sz="1400" i="1" dirty="0" err="1"/>
              <a:t>Neurol</a:t>
            </a:r>
            <a:r>
              <a:rPr lang="fr-FR" sz="1400" i="1" dirty="0"/>
              <a:t> </a:t>
            </a:r>
            <a:r>
              <a:rPr lang="fr-FR" sz="1400" dirty="0"/>
              <a:t>2019;</a:t>
            </a:r>
            <a:r>
              <a:rPr lang="fr-FR" sz="1400" b="1" dirty="0"/>
              <a:t>0</a:t>
            </a:r>
            <a:r>
              <a:rPr lang="fr-FR" sz="1400" dirty="0"/>
              <a:t>:1–17. doi:10.1136/practneurol-2018-002089 </a:t>
            </a:r>
            <a:endParaRPr lang="az-Latn-AZ" sz="1400" dirty="0"/>
          </a:p>
        </p:txBody>
      </p:sp>
      <p:sp>
        <p:nvSpPr>
          <p:cNvPr id="3" name="TextBox 2"/>
          <p:cNvSpPr txBox="1"/>
          <p:nvPr/>
        </p:nvSpPr>
        <p:spPr>
          <a:xfrm>
            <a:off x="515493" y="4589814"/>
            <a:ext cx="8876815" cy="1200328"/>
          </a:xfrm>
          <a:prstGeom prst="rect">
            <a:avLst/>
          </a:prstGeom>
          <a:noFill/>
        </p:spPr>
        <p:txBody>
          <a:bodyPr wrap="square" rtlCol="0">
            <a:spAutoFit/>
          </a:bodyPr>
          <a:lstStyle/>
          <a:p>
            <a:pPr marL="285750" indent="-285750">
              <a:buFont typeface="Arial"/>
              <a:buChar char="•"/>
            </a:pPr>
            <a:r>
              <a:rPr lang="tr-TR" sz="2400" dirty="0"/>
              <a:t>Bir veya bir </a:t>
            </a:r>
            <a:r>
              <a:rPr lang="tr-TR" sz="2400" dirty="0" err="1"/>
              <a:t>neçe</a:t>
            </a:r>
            <a:r>
              <a:rPr lang="tr-TR" sz="2400" dirty="0"/>
              <a:t> damar </a:t>
            </a:r>
            <a:r>
              <a:rPr lang="tr-TR" sz="2400" dirty="0" err="1"/>
              <a:t>sahesınde</a:t>
            </a:r>
            <a:r>
              <a:rPr lang="tr-TR" sz="2400" dirty="0"/>
              <a:t> </a:t>
            </a:r>
            <a:r>
              <a:rPr lang="tr-TR" sz="2400" dirty="0" err="1" smtClean="0"/>
              <a:t>sepelenmış</a:t>
            </a:r>
            <a:endParaRPr lang="tr-TR" sz="2400" dirty="0" smtClean="0"/>
          </a:p>
          <a:p>
            <a:pPr marL="285750" indent="-285750">
              <a:buFont typeface="Arial"/>
              <a:buChar char="•"/>
            </a:pPr>
            <a:r>
              <a:rPr lang="tr-TR" sz="2400" dirty="0" err="1" smtClean="0"/>
              <a:t>Kortreks</a:t>
            </a:r>
            <a:r>
              <a:rPr lang="tr-TR" sz="2400" dirty="0" smtClean="0"/>
              <a:t> </a:t>
            </a:r>
            <a:r>
              <a:rPr lang="tr-TR" sz="2400" dirty="0"/>
              <a:t>ve </a:t>
            </a:r>
            <a:r>
              <a:rPr lang="tr-TR" sz="2400" dirty="0" err="1"/>
              <a:t>subkortıkal</a:t>
            </a:r>
            <a:r>
              <a:rPr lang="tr-TR" sz="2400" dirty="0"/>
              <a:t> tutulma ve </a:t>
            </a:r>
            <a:r>
              <a:rPr lang="tr-TR" sz="2400" dirty="0" err="1"/>
              <a:t>diger</a:t>
            </a:r>
            <a:r>
              <a:rPr lang="tr-TR" sz="2400" dirty="0"/>
              <a:t> </a:t>
            </a:r>
            <a:r>
              <a:rPr lang="tr-TR" sz="2400" dirty="0" err="1"/>
              <a:t>patern</a:t>
            </a:r>
            <a:endParaRPr lang="tr-TR" sz="2400" dirty="0"/>
          </a:p>
          <a:p>
            <a:pPr marL="285750" indent="-285750">
              <a:buFont typeface="Arial"/>
              <a:buChar char="•"/>
            </a:pPr>
            <a:endParaRPr lang="tr-TR" sz="2400" dirty="0"/>
          </a:p>
        </p:txBody>
      </p:sp>
    </p:spTree>
    <p:extLst>
      <p:ext uri="{BB962C8B-B14F-4D97-AF65-F5344CB8AC3E}">
        <p14:creationId xmlns:p14="http://schemas.microsoft.com/office/powerpoint/2010/main" val="7506435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5AB7BEC8-1C11-457D-BBCF-BB4F7CB86F95}"/>
              </a:ext>
            </a:extLst>
          </p:cNvPr>
          <p:cNvSpPr>
            <a:spLocks noGrp="1"/>
          </p:cNvSpPr>
          <p:nvPr>
            <p:ph idx="1"/>
          </p:nvPr>
        </p:nvSpPr>
        <p:spPr/>
        <p:txBody>
          <a:bodyPr>
            <a:normAutofit fontScale="62500" lnSpcReduction="20000"/>
          </a:bodyPr>
          <a:lstStyle/>
          <a:p>
            <a:r>
              <a:rPr lang="en-US" dirty="0" err="1" smtClean="0">
                <a:solidFill>
                  <a:srgbClr val="000000"/>
                </a:solidFill>
                <a:latin typeface="TeX Gyre Heros Regular"/>
              </a:rPr>
              <a:t>Qanama</a:t>
            </a:r>
            <a:r>
              <a:rPr lang="en-US" dirty="0" smtClean="0">
                <a:solidFill>
                  <a:srgbClr val="000000"/>
                </a:solidFill>
                <a:latin typeface="TeX Gyre Heros Regular"/>
              </a:rPr>
              <a:t> risk </a:t>
            </a:r>
            <a:r>
              <a:rPr lang="en-US" dirty="0" err="1" smtClean="0">
                <a:solidFill>
                  <a:srgbClr val="000000"/>
                </a:solidFill>
                <a:latin typeface="TeX Gyre Heros Regular"/>
              </a:rPr>
              <a:t>deyerlendırilmesi</a:t>
            </a:r>
            <a:endParaRPr lang="en-US" dirty="0" smtClean="0">
              <a:solidFill>
                <a:srgbClr val="000000"/>
              </a:solidFill>
              <a:latin typeface="TeX Gyre Heros Regular"/>
            </a:endParaRPr>
          </a:p>
          <a:p>
            <a:r>
              <a:rPr lang="en-US" dirty="0" smtClean="0">
                <a:solidFill>
                  <a:srgbClr val="000000"/>
                </a:solidFill>
                <a:latin typeface="TeX Gyre Heros Regular"/>
              </a:rPr>
              <a:t>HAS</a:t>
            </a:r>
            <a:r>
              <a:rPr lang="en-US" dirty="0">
                <a:solidFill>
                  <a:srgbClr val="000000"/>
                </a:solidFill>
                <a:latin typeface="TeX Gyre Heros Regular"/>
              </a:rPr>
              <a:t>-</a:t>
            </a:r>
            <a:r>
              <a:rPr lang="en-US" dirty="0" smtClean="0">
                <a:solidFill>
                  <a:srgbClr val="000000"/>
                </a:solidFill>
                <a:latin typeface="TeX Gyre Heros Regular"/>
              </a:rPr>
              <a:t>BLED</a:t>
            </a:r>
          </a:p>
          <a:p>
            <a:endParaRPr lang="en-US" dirty="0">
              <a:solidFill>
                <a:srgbClr val="000000"/>
              </a:solidFill>
              <a:latin typeface="TeX Gyre Heros Regular"/>
            </a:endParaRPr>
          </a:p>
          <a:p>
            <a:r>
              <a:rPr lang="en-US" dirty="0">
                <a:solidFill>
                  <a:srgbClr val="000000"/>
                </a:solidFill>
                <a:latin typeface="TeX Gyre Heros Regular"/>
              </a:rPr>
              <a:t>AF(+) </a:t>
            </a:r>
            <a:r>
              <a:rPr lang="en-US" dirty="0" err="1">
                <a:solidFill>
                  <a:srgbClr val="000000"/>
                </a:solidFill>
                <a:latin typeface="TeX Gyre Heros Regular"/>
              </a:rPr>
              <a:t>xestelerde</a:t>
            </a:r>
            <a:r>
              <a:rPr lang="en-US" dirty="0">
                <a:solidFill>
                  <a:srgbClr val="000000"/>
                </a:solidFill>
                <a:latin typeface="TeX Gyre Heros Regular"/>
              </a:rPr>
              <a:t> </a:t>
            </a:r>
            <a:r>
              <a:rPr lang="en-US" dirty="0" err="1">
                <a:solidFill>
                  <a:srgbClr val="000000"/>
                </a:solidFill>
                <a:latin typeface="TeX Gyre Heros Regular"/>
              </a:rPr>
              <a:t>qanama</a:t>
            </a:r>
            <a:r>
              <a:rPr lang="en-US" dirty="0">
                <a:solidFill>
                  <a:srgbClr val="000000"/>
                </a:solidFill>
                <a:latin typeface="TeX Gyre Heros Regular"/>
              </a:rPr>
              <a:t> </a:t>
            </a:r>
            <a:r>
              <a:rPr lang="en-US" dirty="0" err="1">
                <a:solidFill>
                  <a:srgbClr val="000000"/>
                </a:solidFill>
                <a:latin typeface="TeX Gyre Heros Regular"/>
              </a:rPr>
              <a:t>riski</a:t>
            </a:r>
            <a:endParaRPr lang="az-Latn-AZ" dirty="0">
              <a:solidFill>
                <a:srgbClr val="000000"/>
              </a:solidFill>
              <a:latin typeface="TeX Gyre Heros Regular"/>
            </a:endParaRPr>
          </a:p>
          <a:p>
            <a:pPr lvl="1"/>
            <a:r>
              <a:rPr lang="az-Latn-AZ" dirty="0">
                <a:solidFill>
                  <a:srgbClr val="000000"/>
                </a:solidFill>
                <a:latin typeface="TeX Gyre Heros Regular"/>
              </a:rPr>
              <a:t>HT(</a:t>
            </a:r>
            <a:r>
              <a:rPr lang="en-US" dirty="0" err="1">
                <a:solidFill>
                  <a:srgbClr val="000000"/>
                </a:solidFill>
                <a:latin typeface="TeX Gyre Heros Regular"/>
              </a:rPr>
              <a:t>sist</a:t>
            </a:r>
            <a:r>
              <a:rPr lang="en-US" dirty="0">
                <a:solidFill>
                  <a:srgbClr val="000000"/>
                </a:solidFill>
                <a:latin typeface="TeX Gyre Heros Regular"/>
              </a:rPr>
              <a:t>&gt;160)</a:t>
            </a:r>
          </a:p>
          <a:p>
            <a:pPr lvl="1"/>
            <a:r>
              <a:rPr lang="en-US" dirty="0">
                <a:solidFill>
                  <a:srgbClr val="000000"/>
                </a:solidFill>
                <a:latin typeface="TeX Gyre Heros Regular"/>
              </a:rPr>
              <a:t>Renal funks </a:t>
            </a:r>
            <a:r>
              <a:rPr lang="en-US" dirty="0" err="1">
                <a:solidFill>
                  <a:srgbClr val="000000"/>
                </a:solidFill>
                <a:latin typeface="TeX Gyre Heros Regular"/>
              </a:rPr>
              <a:t>poz</a:t>
            </a:r>
            <a:r>
              <a:rPr lang="en-US" dirty="0">
                <a:solidFill>
                  <a:srgbClr val="000000"/>
                </a:solidFill>
                <a:latin typeface="TeX Gyre Heros Regular"/>
              </a:rPr>
              <a:t> (</a:t>
            </a:r>
            <a:r>
              <a:rPr lang="en-US" dirty="0" err="1">
                <a:solidFill>
                  <a:srgbClr val="000000"/>
                </a:solidFill>
                <a:latin typeface="TeX Gyre Heros Regular"/>
              </a:rPr>
              <a:t>dializ</a:t>
            </a:r>
            <a:r>
              <a:rPr lang="en-US" dirty="0">
                <a:solidFill>
                  <a:srgbClr val="000000"/>
                </a:solidFill>
                <a:latin typeface="TeX Gyre Heros Regular"/>
              </a:rPr>
              <a:t>, renal </a:t>
            </a:r>
            <a:r>
              <a:rPr lang="en-US" dirty="0" err="1">
                <a:solidFill>
                  <a:srgbClr val="000000"/>
                </a:solidFill>
                <a:latin typeface="TeX Gyre Heros Regular"/>
              </a:rPr>
              <a:t>transplantasiya</a:t>
            </a:r>
            <a:r>
              <a:rPr lang="en-US" dirty="0">
                <a:solidFill>
                  <a:srgbClr val="000000"/>
                </a:solidFill>
                <a:latin typeface="TeX Gyre Heros Regular"/>
              </a:rPr>
              <a:t> </a:t>
            </a:r>
            <a:r>
              <a:rPr lang="en-US" dirty="0" err="1">
                <a:solidFill>
                  <a:srgbClr val="000000"/>
                </a:solidFill>
                <a:latin typeface="TeX Gyre Heros Regular"/>
              </a:rPr>
              <a:t>veya</a:t>
            </a:r>
            <a:r>
              <a:rPr lang="en-US" dirty="0">
                <a:solidFill>
                  <a:srgbClr val="000000"/>
                </a:solidFill>
                <a:latin typeface="TeX Gyre Heros Regular"/>
              </a:rPr>
              <a:t> </a:t>
            </a:r>
            <a:r>
              <a:rPr lang="en-US" dirty="0" err="1">
                <a:solidFill>
                  <a:srgbClr val="000000"/>
                </a:solidFill>
                <a:latin typeface="TeX Gyre Heros Regular"/>
              </a:rPr>
              <a:t>kreatinin</a:t>
            </a:r>
            <a:r>
              <a:rPr lang="en-US" dirty="0">
                <a:solidFill>
                  <a:srgbClr val="000000"/>
                </a:solidFill>
                <a:latin typeface="TeX Gyre Heros Regular"/>
              </a:rPr>
              <a:t>&gt;200 mmol/l), </a:t>
            </a:r>
            <a:r>
              <a:rPr lang="en-US" dirty="0" err="1">
                <a:solidFill>
                  <a:srgbClr val="000000"/>
                </a:solidFill>
                <a:latin typeface="TeX Gyre Heros Regular"/>
              </a:rPr>
              <a:t>qaraciyer</a:t>
            </a:r>
            <a:r>
              <a:rPr lang="en-US" dirty="0">
                <a:solidFill>
                  <a:srgbClr val="000000"/>
                </a:solidFill>
                <a:latin typeface="TeX Gyre Heros Regular"/>
              </a:rPr>
              <a:t> funk </a:t>
            </a:r>
            <a:r>
              <a:rPr lang="en-US" dirty="0" err="1">
                <a:solidFill>
                  <a:srgbClr val="000000"/>
                </a:solidFill>
                <a:latin typeface="TeX Gyre Heros Regular"/>
              </a:rPr>
              <a:t>poz</a:t>
            </a:r>
            <a:r>
              <a:rPr lang="en-US" dirty="0">
                <a:solidFill>
                  <a:srgbClr val="000000"/>
                </a:solidFill>
                <a:latin typeface="TeX Gyre Heros Regular"/>
              </a:rPr>
              <a:t> (bilirubin&gt;2x, AST, ALT, ALP&gt;3x,)</a:t>
            </a:r>
          </a:p>
          <a:p>
            <a:pPr lvl="1"/>
            <a:r>
              <a:rPr lang="en-US" dirty="0" err="1">
                <a:solidFill>
                  <a:srgbClr val="000000"/>
                </a:solidFill>
                <a:latin typeface="TeX Gyre Heros Regular"/>
              </a:rPr>
              <a:t>Qanama</a:t>
            </a:r>
            <a:r>
              <a:rPr lang="en-US" dirty="0">
                <a:solidFill>
                  <a:srgbClr val="000000"/>
                </a:solidFill>
                <a:latin typeface="TeX Gyre Heros Regular"/>
              </a:rPr>
              <a:t> </a:t>
            </a:r>
            <a:r>
              <a:rPr lang="en-US" dirty="0" err="1">
                <a:solidFill>
                  <a:srgbClr val="000000"/>
                </a:solidFill>
                <a:latin typeface="TeX Gyre Heros Regular"/>
              </a:rPr>
              <a:t>anamnezi</a:t>
            </a:r>
            <a:r>
              <a:rPr lang="en-US" dirty="0">
                <a:solidFill>
                  <a:srgbClr val="000000"/>
                </a:solidFill>
                <a:latin typeface="TeX Gyre Heros Regular"/>
              </a:rPr>
              <a:t> </a:t>
            </a:r>
            <a:r>
              <a:rPr lang="en-US" dirty="0" err="1">
                <a:solidFill>
                  <a:srgbClr val="000000"/>
                </a:solidFill>
                <a:latin typeface="TeX Gyre Heros Regular"/>
              </a:rPr>
              <a:t>veya</a:t>
            </a:r>
            <a:r>
              <a:rPr lang="en-US" dirty="0">
                <a:solidFill>
                  <a:srgbClr val="000000"/>
                </a:solidFill>
                <a:latin typeface="TeX Gyre Heros Regular"/>
              </a:rPr>
              <a:t> </a:t>
            </a:r>
            <a:r>
              <a:rPr lang="en-US" dirty="0" err="1">
                <a:solidFill>
                  <a:srgbClr val="000000"/>
                </a:solidFill>
                <a:latin typeface="TeX Gyre Heros Regular"/>
              </a:rPr>
              <a:t>diyatezi</a:t>
            </a:r>
            <a:endParaRPr lang="en-US" dirty="0">
              <a:solidFill>
                <a:srgbClr val="000000"/>
              </a:solidFill>
              <a:latin typeface="TeX Gyre Heros Regular"/>
            </a:endParaRPr>
          </a:p>
          <a:p>
            <a:pPr lvl="1"/>
            <a:r>
              <a:rPr lang="en-US" dirty="0" err="1">
                <a:solidFill>
                  <a:srgbClr val="000000"/>
                </a:solidFill>
                <a:latin typeface="TeX Gyre Heros Regular"/>
              </a:rPr>
              <a:t>Qeyri</a:t>
            </a:r>
            <a:r>
              <a:rPr lang="en-US" dirty="0">
                <a:solidFill>
                  <a:srgbClr val="000000"/>
                </a:solidFill>
                <a:latin typeface="TeX Gyre Heros Regular"/>
              </a:rPr>
              <a:t> </a:t>
            </a:r>
            <a:r>
              <a:rPr lang="en-US" dirty="0" err="1">
                <a:solidFill>
                  <a:srgbClr val="000000"/>
                </a:solidFill>
                <a:latin typeface="TeX Gyre Heros Regular"/>
              </a:rPr>
              <a:t>stabil</a:t>
            </a:r>
            <a:r>
              <a:rPr lang="en-US" dirty="0">
                <a:solidFill>
                  <a:srgbClr val="000000"/>
                </a:solidFill>
                <a:latin typeface="TeX Gyre Heros Regular"/>
              </a:rPr>
              <a:t> INR</a:t>
            </a:r>
          </a:p>
          <a:p>
            <a:pPr lvl="1"/>
            <a:r>
              <a:rPr lang="en-US" dirty="0">
                <a:solidFill>
                  <a:srgbClr val="000000"/>
                </a:solidFill>
                <a:latin typeface="TeX Gyre Heros Regular"/>
              </a:rPr>
              <a:t>&gt;65 </a:t>
            </a:r>
            <a:r>
              <a:rPr lang="en-US" dirty="0" err="1">
                <a:solidFill>
                  <a:srgbClr val="000000"/>
                </a:solidFill>
                <a:latin typeface="TeX Gyre Heros Regular"/>
              </a:rPr>
              <a:t>ya</a:t>
            </a:r>
            <a:r>
              <a:rPr lang="az-Latn-AZ" dirty="0">
                <a:solidFill>
                  <a:srgbClr val="000000"/>
                </a:solidFill>
                <a:latin typeface="TeX Gyre Heros Regular"/>
              </a:rPr>
              <a:t>ş</a:t>
            </a:r>
            <a:endParaRPr lang="en-US" dirty="0">
              <a:solidFill>
                <a:srgbClr val="000000"/>
              </a:solidFill>
              <a:latin typeface="TeX Gyre Heros Regular"/>
            </a:endParaRPr>
          </a:p>
          <a:p>
            <a:r>
              <a:rPr lang="en-US" dirty="0" err="1">
                <a:solidFill>
                  <a:srgbClr val="000000"/>
                </a:solidFill>
                <a:latin typeface="TeX Gyre Heros Regular"/>
              </a:rPr>
              <a:t>Derman</a:t>
            </a:r>
            <a:r>
              <a:rPr lang="en-US" dirty="0">
                <a:solidFill>
                  <a:srgbClr val="000000"/>
                </a:solidFill>
                <a:latin typeface="TeX Gyre Heros Regular"/>
              </a:rPr>
              <a:t>(</a:t>
            </a:r>
            <a:r>
              <a:rPr lang="en-US" dirty="0" err="1">
                <a:solidFill>
                  <a:srgbClr val="000000"/>
                </a:solidFill>
                <a:latin typeface="TeX Gyre Heros Regular"/>
              </a:rPr>
              <a:t>antiaqreqan</a:t>
            </a:r>
            <a:r>
              <a:rPr lang="en-US" dirty="0">
                <a:solidFill>
                  <a:srgbClr val="000000"/>
                </a:solidFill>
                <a:latin typeface="TeX Gyre Heros Regular"/>
              </a:rPr>
              <a:t>, NSAID) </a:t>
            </a:r>
            <a:r>
              <a:rPr lang="en-US" dirty="0" err="1">
                <a:solidFill>
                  <a:srgbClr val="000000"/>
                </a:solidFill>
                <a:latin typeface="TeX Gyre Heros Regular"/>
              </a:rPr>
              <a:t>veya</a:t>
            </a:r>
            <a:r>
              <a:rPr lang="en-US" dirty="0">
                <a:solidFill>
                  <a:srgbClr val="000000"/>
                </a:solidFill>
                <a:latin typeface="TeX Gyre Heros Regular"/>
              </a:rPr>
              <a:t> </a:t>
            </a:r>
            <a:r>
              <a:rPr lang="en-US" dirty="0" err="1">
                <a:solidFill>
                  <a:srgbClr val="000000"/>
                </a:solidFill>
                <a:latin typeface="TeX Gyre Heros Regular"/>
              </a:rPr>
              <a:t>alkoqol</a:t>
            </a:r>
            <a:endParaRPr lang="en-US" dirty="0">
              <a:solidFill>
                <a:srgbClr val="000000"/>
              </a:solidFill>
              <a:latin typeface="TeX Gyre Heros Regular"/>
            </a:endParaRPr>
          </a:p>
          <a:p>
            <a:r>
              <a:rPr lang="en-US" dirty="0">
                <a:solidFill>
                  <a:srgbClr val="000000"/>
                </a:solidFill>
                <a:latin typeface="TeX Gyre Heros Regular"/>
              </a:rPr>
              <a:t>Antiplatelet </a:t>
            </a:r>
            <a:r>
              <a:rPr lang="en-US" dirty="0" err="1">
                <a:solidFill>
                  <a:srgbClr val="000000"/>
                </a:solidFill>
                <a:latin typeface="TeX Gyre Heros Regular"/>
              </a:rPr>
              <a:t>alan</a:t>
            </a:r>
            <a:r>
              <a:rPr lang="en-US" dirty="0">
                <a:solidFill>
                  <a:srgbClr val="000000"/>
                </a:solidFill>
                <a:latin typeface="TeX Gyre Heros Regular"/>
              </a:rPr>
              <a:t> </a:t>
            </a:r>
            <a:r>
              <a:rPr lang="en-US" dirty="0" err="1">
                <a:solidFill>
                  <a:srgbClr val="000000"/>
                </a:solidFill>
                <a:latin typeface="TeX Gyre Heros Regular"/>
              </a:rPr>
              <a:t>veya</a:t>
            </a:r>
            <a:r>
              <a:rPr lang="en-US" dirty="0">
                <a:solidFill>
                  <a:srgbClr val="000000"/>
                </a:solidFill>
                <a:latin typeface="TeX Gyre Heros Regular"/>
              </a:rPr>
              <a:t> </a:t>
            </a:r>
            <a:r>
              <a:rPr lang="en-US" dirty="0" err="1">
                <a:solidFill>
                  <a:srgbClr val="000000"/>
                </a:solidFill>
                <a:latin typeface="TeX Gyre Heros Regular"/>
              </a:rPr>
              <a:t>almayan</a:t>
            </a:r>
            <a:r>
              <a:rPr lang="en-US" dirty="0">
                <a:solidFill>
                  <a:srgbClr val="000000"/>
                </a:solidFill>
                <a:latin typeface="TeX Gyre Heros Regular"/>
              </a:rPr>
              <a:t> </a:t>
            </a:r>
            <a:r>
              <a:rPr lang="en-US" dirty="0" err="1">
                <a:solidFill>
                  <a:srgbClr val="000000"/>
                </a:solidFill>
                <a:latin typeface="TeX Gyre Heros Regular"/>
              </a:rPr>
              <a:t>xestlerde</a:t>
            </a:r>
            <a:r>
              <a:rPr lang="en-US" dirty="0">
                <a:solidFill>
                  <a:srgbClr val="000000"/>
                </a:solidFill>
                <a:latin typeface="TeX Gyre Heros Regular"/>
              </a:rPr>
              <a:t> OAK </a:t>
            </a:r>
            <a:r>
              <a:rPr lang="en-US" dirty="0" err="1">
                <a:solidFill>
                  <a:srgbClr val="000000"/>
                </a:solidFill>
                <a:latin typeface="TeX Gyre Heros Regular"/>
              </a:rPr>
              <a:t>ba</a:t>
            </a:r>
            <a:r>
              <a:rPr lang="az-Latn-AZ" dirty="0">
                <a:solidFill>
                  <a:srgbClr val="000000"/>
                </a:solidFill>
                <a:latin typeface="TeX Gyre Heros Regular"/>
              </a:rPr>
              <a:t>şlamaqdan öncə hesablana bilər</a:t>
            </a:r>
            <a:endParaRPr lang="en-US" dirty="0">
              <a:solidFill>
                <a:srgbClr val="000000"/>
              </a:solidFill>
              <a:latin typeface="TeX Gyre Heros Regular"/>
            </a:endParaRPr>
          </a:p>
          <a:p>
            <a:pPr lvl="1"/>
            <a:r>
              <a:rPr lang="az-Latn-AZ" dirty="0">
                <a:solidFill>
                  <a:srgbClr val="000000"/>
                </a:solidFill>
                <a:latin typeface="TeX Gyre Heros Regular"/>
              </a:rPr>
              <a:t>0-1 </a:t>
            </a:r>
            <a:r>
              <a:rPr lang="en-US" dirty="0">
                <a:solidFill>
                  <a:srgbClr val="000000"/>
                </a:solidFill>
                <a:latin typeface="TeX Gyre Heros Regular"/>
              </a:rPr>
              <a:t>A</a:t>
            </a:r>
            <a:r>
              <a:rPr lang="az-Latn-AZ" dirty="0">
                <a:solidFill>
                  <a:srgbClr val="000000"/>
                </a:solidFill>
                <a:latin typeface="TeX Gyre Heros Regular"/>
              </a:rPr>
              <a:t>şağı risk (</a:t>
            </a:r>
            <a:r>
              <a:rPr lang="en-US" dirty="0">
                <a:solidFill>
                  <a:srgbClr val="000000"/>
                </a:solidFill>
                <a:latin typeface="TeX Gyre Heros Regular"/>
              </a:rPr>
              <a:t>&lt;2%)</a:t>
            </a:r>
            <a:endParaRPr lang="az-Latn-AZ" dirty="0">
              <a:solidFill>
                <a:srgbClr val="000000"/>
              </a:solidFill>
              <a:latin typeface="TeX Gyre Heros Regular"/>
            </a:endParaRPr>
          </a:p>
          <a:p>
            <a:pPr lvl="1"/>
            <a:r>
              <a:rPr lang="az-Latn-AZ" dirty="0">
                <a:solidFill>
                  <a:srgbClr val="000000"/>
                </a:solidFill>
                <a:latin typeface="TeX Gyre Heros Regular"/>
              </a:rPr>
              <a:t>2-3 orta risk</a:t>
            </a:r>
            <a:r>
              <a:rPr lang="en-US" dirty="0">
                <a:solidFill>
                  <a:srgbClr val="000000"/>
                </a:solidFill>
                <a:latin typeface="TeX Gyre Heros Regular"/>
              </a:rPr>
              <a:t> (2-4%)</a:t>
            </a:r>
          </a:p>
          <a:p>
            <a:pPr lvl="1"/>
            <a:r>
              <a:rPr lang="en-US" dirty="0">
                <a:solidFill>
                  <a:srgbClr val="000000"/>
                </a:solidFill>
                <a:latin typeface="TeX Gyre Heros Regular"/>
              </a:rPr>
              <a:t>&gt;4  y</a:t>
            </a:r>
            <a:r>
              <a:rPr lang="az-Latn-AZ" dirty="0">
                <a:solidFill>
                  <a:srgbClr val="000000"/>
                </a:solidFill>
                <a:latin typeface="TeX Gyre Heros Regular"/>
              </a:rPr>
              <a:t>üksək risk (</a:t>
            </a:r>
            <a:r>
              <a:rPr lang="en-US" dirty="0">
                <a:solidFill>
                  <a:srgbClr val="000000"/>
                </a:solidFill>
                <a:latin typeface="TeX Gyre Heros Regular"/>
              </a:rPr>
              <a:t>&gt;4%)</a:t>
            </a:r>
            <a:endParaRPr lang="az-Latn-AZ" dirty="0">
              <a:solidFill>
                <a:srgbClr val="000000"/>
              </a:solidFill>
              <a:latin typeface="TeX Gyre Heros Regular"/>
            </a:endParaRPr>
          </a:p>
          <a:p>
            <a:r>
              <a:rPr lang="az-Latn-AZ" dirty="0">
                <a:solidFill>
                  <a:srgbClr val="000000"/>
                </a:solidFill>
                <a:latin typeface="TeX Gyre Heros Regular"/>
              </a:rPr>
              <a:t>CHA2DS2-VASC ve HAS-BLED skoru </a:t>
            </a:r>
            <a:r>
              <a:rPr lang="az-Latn-AZ" dirty="0" smtClean="0">
                <a:solidFill>
                  <a:srgbClr val="000000"/>
                </a:solidFill>
                <a:latin typeface="TeX Gyre Heros Regular"/>
              </a:rPr>
              <a:t>balansı</a:t>
            </a:r>
          </a:p>
          <a:p>
            <a:r>
              <a:rPr lang="sv-SE" dirty="0" smtClean="0">
                <a:solidFill>
                  <a:srgbClr val="0066FF"/>
                </a:solidFill>
                <a:latin typeface="TeX Gyre Heros Regular"/>
                <a:hlinkClick r:id="rId2">
                  <a:extLst>
                    <a:ext uri="{A12FA001-AC4F-418D-AE19-62706E023703}">
                      <ahyp:hlinkClr xmlns:lc="http://schemas.openxmlformats.org/drawingml/2006/lockedCanvas" xmlns:ahyp="http://schemas.microsoft.com/office/drawing/2018/hyperlinkcolor" xmlns="" val="tx"/>
                    </a:ext>
                  </a:extLst>
                </a:hlinkClick>
              </a:rPr>
              <a:t>                                                   Hong </a:t>
            </a:r>
            <a:r>
              <a:rPr lang="sv-SE" dirty="0">
                <a:solidFill>
                  <a:srgbClr val="0066FF"/>
                </a:solidFill>
                <a:latin typeface="TeX Gyre Heros Regular"/>
                <a:hlinkClick r:id="rId2">
                  <a:extLst>
                    <a:ext uri="{A12FA001-AC4F-418D-AE19-62706E023703}">
                      <ahyp:hlinkClr xmlns:lc="http://schemas.openxmlformats.org/drawingml/2006/lockedCanvas" xmlns:ahyp="http://schemas.microsoft.com/office/drawing/2018/hyperlinkcolor" xmlns="" val="tx"/>
                    </a:ext>
                  </a:extLst>
                </a:hlinkClick>
              </a:rPr>
              <a:t>Kong Med J 2016 Dec;22(6)</a:t>
            </a:r>
            <a:r>
              <a:rPr lang="sv-SE" dirty="0">
                <a:solidFill>
                  <a:srgbClr val="000000"/>
                </a:solidFill>
                <a:latin typeface="TeX Gyre Heros Regular"/>
              </a:rPr>
              <a:t>:608–15</a:t>
            </a:r>
          </a:p>
          <a:p>
            <a:endParaRPr lang="az-Latn-AZ" dirty="0">
              <a:solidFill>
                <a:srgbClr val="000000"/>
              </a:solidFill>
              <a:latin typeface="TeX Gyre Heros Regular"/>
            </a:endParaRPr>
          </a:p>
        </p:txBody>
      </p:sp>
      <p:sp>
        <p:nvSpPr>
          <p:cNvPr id="2" name="Title 1">
            <a:extLst>
              <a:ext uri="{FF2B5EF4-FFF2-40B4-BE49-F238E27FC236}">
                <a16:creationId xmlns="" xmlns:a16="http://schemas.microsoft.com/office/drawing/2014/main" id="{D94DAF07-C962-4E74-88D4-E86F1C0968CE}"/>
              </a:ext>
            </a:extLst>
          </p:cNvPr>
          <p:cNvSpPr>
            <a:spLocks noGrp="1"/>
          </p:cNvSpPr>
          <p:nvPr>
            <p:ph type="title"/>
          </p:nvPr>
        </p:nvSpPr>
        <p:spPr/>
        <p:txBody>
          <a:bodyPr/>
          <a:lstStyle/>
          <a:p>
            <a:endParaRPr lang="az-Latn-AZ" dirty="0"/>
          </a:p>
        </p:txBody>
      </p:sp>
      <p:pic>
        <p:nvPicPr>
          <p:cNvPr id="4098" name="Picture 2" descr="https://www.hkmj.org/system/files/hkmj154803-table2.jpg">
            <a:extLst>
              <a:ext uri="{FF2B5EF4-FFF2-40B4-BE49-F238E27FC236}">
                <a16:creationId xmlns="" xmlns:a16="http://schemas.microsoft.com/office/drawing/2014/main" id="{7678598F-08CF-4523-BAAF-290F5591C9D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3194"/>
          <a:stretch/>
        </p:blipFill>
        <p:spPr bwMode="auto">
          <a:xfrm>
            <a:off x="4953500" y="0"/>
            <a:ext cx="4190500" cy="2867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80506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46311C5D-26B5-4AD6-9CC2-323BC2D9FAFB}"/>
              </a:ext>
            </a:extLst>
          </p:cNvPr>
          <p:cNvSpPr>
            <a:spLocks noGrp="1"/>
          </p:cNvSpPr>
          <p:nvPr>
            <p:ph idx="1"/>
          </p:nvPr>
        </p:nvSpPr>
        <p:spPr>
          <a:xfrm>
            <a:off x="628650" y="2152575"/>
            <a:ext cx="7886700" cy="4351338"/>
          </a:xfrm>
        </p:spPr>
        <p:txBody>
          <a:bodyPr>
            <a:normAutofit fontScale="85000" lnSpcReduction="10000"/>
          </a:bodyPr>
          <a:lstStyle/>
          <a:p>
            <a:r>
              <a:rPr lang="en-US" dirty="0" err="1" smtClean="0">
                <a:solidFill>
                  <a:srgbClr val="2E3743"/>
                </a:solidFill>
                <a:latin typeface="Roboto"/>
              </a:rPr>
              <a:t>Intrakranial</a:t>
            </a:r>
            <a:r>
              <a:rPr lang="en-US" dirty="0" smtClean="0">
                <a:solidFill>
                  <a:srgbClr val="2E3743"/>
                </a:solidFill>
                <a:latin typeface="Roboto"/>
              </a:rPr>
              <a:t> </a:t>
            </a:r>
            <a:r>
              <a:rPr lang="en-US" dirty="0" err="1" smtClean="0">
                <a:solidFill>
                  <a:srgbClr val="2E3743"/>
                </a:solidFill>
                <a:latin typeface="Roboto"/>
              </a:rPr>
              <a:t>qanama</a:t>
            </a:r>
            <a:r>
              <a:rPr lang="en-US" dirty="0" smtClean="0">
                <a:solidFill>
                  <a:srgbClr val="2E3743"/>
                </a:solidFill>
                <a:latin typeface="Roboto"/>
              </a:rPr>
              <a:t> </a:t>
            </a:r>
            <a:r>
              <a:rPr lang="en-US" dirty="0">
                <a:solidFill>
                  <a:srgbClr val="2E3743"/>
                </a:solidFill>
                <a:latin typeface="Roboto"/>
              </a:rPr>
              <a:t>(ICH</a:t>
            </a:r>
            <a:r>
              <a:rPr lang="en-US" dirty="0" smtClean="0">
                <a:solidFill>
                  <a:srgbClr val="2E3743"/>
                </a:solidFill>
                <a:latin typeface="Roboto"/>
              </a:rPr>
              <a:t>) OAK </a:t>
            </a:r>
            <a:r>
              <a:rPr lang="en-US" dirty="0" err="1" smtClean="0">
                <a:solidFill>
                  <a:srgbClr val="2E3743"/>
                </a:solidFill>
                <a:latin typeface="Roboto"/>
              </a:rPr>
              <a:t>alan</a:t>
            </a:r>
            <a:r>
              <a:rPr lang="en-US" dirty="0" smtClean="0">
                <a:solidFill>
                  <a:srgbClr val="2E3743"/>
                </a:solidFill>
                <a:latin typeface="Roboto"/>
              </a:rPr>
              <a:t> </a:t>
            </a:r>
            <a:r>
              <a:rPr lang="en-US" dirty="0" err="1" smtClean="0">
                <a:solidFill>
                  <a:srgbClr val="2E3743"/>
                </a:solidFill>
                <a:latin typeface="Roboto"/>
              </a:rPr>
              <a:t>xestelerde</a:t>
            </a:r>
            <a:r>
              <a:rPr lang="en-US" dirty="0" smtClean="0">
                <a:solidFill>
                  <a:srgbClr val="2E3743"/>
                </a:solidFill>
                <a:latin typeface="Roboto"/>
              </a:rPr>
              <a:t> </a:t>
            </a:r>
            <a:r>
              <a:rPr lang="en-US" dirty="0" err="1" smtClean="0">
                <a:solidFill>
                  <a:srgbClr val="2E3743"/>
                </a:solidFill>
                <a:latin typeface="Roboto"/>
              </a:rPr>
              <a:t>ilde</a:t>
            </a:r>
            <a:r>
              <a:rPr lang="en-US" dirty="0" smtClean="0">
                <a:solidFill>
                  <a:srgbClr val="2E3743"/>
                </a:solidFill>
                <a:latin typeface="Roboto"/>
              </a:rPr>
              <a:t> 1% </a:t>
            </a:r>
            <a:r>
              <a:rPr lang="en-US" dirty="0" err="1" smtClean="0">
                <a:solidFill>
                  <a:srgbClr val="2E3743"/>
                </a:solidFill>
                <a:latin typeface="Roboto"/>
              </a:rPr>
              <a:t>rast</a:t>
            </a:r>
            <a:r>
              <a:rPr lang="en-US" dirty="0" smtClean="0">
                <a:solidFill>
                  <a:srgbClr val="2E3743"/>
                </a:solidFill>
                <a:latin typeface="Roboto"/>
              </a:rPr>
              <a:t> </a:t>
            </a:r>
            <a:r>
              <a:rPr lang="en-US" dirty="0" err="1" smtClean="0">
                <a:solidFill>
                  <a:srgbClr val="2E3743"/>
                </a:solidFill>
                <a:latin typeface="Roboto"/>
              </a:rPr>
              <a:t>gelinir</a:t>
            </a:r>
            <a:endParaRPr lang="en-US" dirty="0" smtClean="0">
              <a:solidFill>
                <a:srgbClr val="2E3743"/>
              </a:solidFill>
              <a:latin typeface="Roboto"/>
            </a:endParaRPr>
          </a:p>
          <a:p>
            <a:r>
              <a:rPr lang="en-US" dirty="0" err="1" smtClean="0">
                <a:solidFill>
                  <a:srgbClr val="2E3743"/>
                </a:solidFill>
                <a:latin typeface="Roboto"/>
              </a:rPr>
              <a:t>Müalicenin</a:t>
            </a:r>
            <a:r>
              <a:rPr lang="en-US" dirty="0" smtClean="0">
                <a:solidFill>
                  <a:srgbClr val="2E3743"/>
                </a:solidFill>
                <a:latin typeface="Roboto"/>
              </a:rPr>
              <a:t> en </a:t>
            </a:r>
            <a:r>
              <a:rPr lang="en-US" dirty="0" err="1" smtClean="0">
                <a:solidFill>
                  <a:srgbClr val="2E3743"/>
                </a:solidFill>
                <a:latin typeface="Roboto"/>
              </a:rPr>
              <a:t>ağır</a:t>
            </a:r>
            <a:r>
              <a:rPr lang="en-US" dirty="0" smtClean="0">
                <a:solidFill>
                  <a:srgbClr val="2E3743"/>
                </a:solidFill>
                <a:latin typeface="Roboto"/>
              </a:rPr>
              <a:t> </a:t>
            </a:r>
            <a:r>
              <a:rPr lang="en-US" dirty="0" err="1" smtClean="0">
                <a:solidFill>
                  <a:srgbClr val="2E3743"/>
                </a:solidFill>
                <a:latin typeface="Roboto"/>
              </a:rPr>
              <a:t>ağırlaşmasıdır</a:t>
            </a:r>
            <a:endParaRPr lang="en-US" dirty="0" smtClean="0">
              <a:solidFill>
                <a:srgbClr val="2E3743"/>
              </a:solidFill>
              <a:latin typeface="Roboto"/>
            </a:endParaRPr>
          </a:p>
          <a:p>
            <a:r>
              <a:rPr lang="en-US" dirty="0" err="1" smtClean="0">
                <a:solidFill>
                  <a:srgbClr val="2E3743"/>
                </a:solidFill>
                <a:latin typeface="Roboto"/>
              </a:rPr>
              <a:t>Qanama</a:t>
            </a:r>
            <a:r>
              <a:rPr lang="en-US" dirty="0" smtClean="0">
                <a:solidFill>
                  <a:srgbClr val="2E3743"/>
                </a:solidFill>
                <a:latin typeface="Roboto"/>
              </a:rPr>
              <a:t> </a:t>
            </a:r>
            <a:r>
              <a:rPr lang="en-US" dirty="0" err="1" smtClean="0">
                <a:solidFill>
                  <a:srgbClr val="2E3743"/>
                </a:solidFill>
                <a:latin typeface="Roboto"/>
              </a:rPr>
              <a:t>sonrası</a:t>
            </a:r>
            <a:r>
              <a:rPr lang="en-US" dirty="0" smtClean="0">
                <a:solidFill>
                  <a:srgbClr val="2E3743"/>
                </a:solidFill>
                <a:latin typeface="Roboto"/>
              </a:rPr>
              <a:t> </a:t>
            </a:r>
            <a:r>
              <a:rPr lang="en-US" dirty="0" err="1" smtClean="0">
                <a:solidFill>
                  <a:srgbClr val="2E3743"/>
                </a:solidFill>
                <a:latin typeface="Roboto"/>
              </a:rPr>
              <a:t>tekrar</a:t>
            </a:r>
            <a:r>
              <a:rPr lang="en-US" dirty="0" smtClean="0">
                <a:solidFill>
                  <a:srgbClr val="2E3743"/>
                </a:solidFill>
                <a:latin typeface="Roboto"/>
              </a:rPr>
              <a:t> </a:t>
            </a:r>
            <a:r>
              <a:rPr lang="en-US" dirty="0" err="1" smtClean="0">
                <a:solidFill>
                  <a:srgbClr val="2E3743"/>
                </a:solidFill>
                <a:latin typeface="Roboto"/>
              </a:rPr>
              <a:t>müalice</a:t>
            </a:r>
            <a:r>
              <a:rPr lang="en-US" dirty="0" smtClean="0">
                <a:solidFill>
                  <a:srgbClr val="2E3743"/>
                </a:solidFill>
                <a:latin typeface="Roboto"/>
              </a:rPr>
              <a:t> </a:t>
            </a:r>
            <a:r>
              <a:rPr lang="en-US" dirty="0" err="1" smtClean="0">
                <a:solidFill>
                  <a:srgbClr val="2E3743"/>
                </a:solidFill>
                <a:latin typeface="Roboto"/>
              </a:rPr>
              <a:t>başlana</a:t>
            </a:r>
            <a:r>
              <a:rPr lang="en-US" dirty="0" smtClean="0">
                <a:solidFill>
                  <a:srgbClr val="2E3743"/>
                </a:solidFill>
                <a:latin typeface="Roboto"/>
              </a:rPr>
              <a:t> </a:t>
            </a:r>
            <a:r>
              <a:rPr lang="en-US" dirty="0" err="1" smtClean="0">
                <a:solidFill>
                  <a:srgbClr val="2E3743"/>
                </a:solidFill>
                <a:latin typeface="Roboto"/>
              </a:rPr>
              <a:t>bilermi</a:t>
            </a:r>
            <a:r>
              <a:rPr lang="en-US" dirty="0" smtClean="0">
                <a:solidFill>
                  <a:srgbClr val="2E3743"/>
                </a:solidFill>
                <a:latin typeface="Roboto"/>
              </a:rPr>
              <a:t>? </a:t>
            </a:r>
            <a:r>
              <a:rPr lang="en-US" dirty="0" err="1" smtClean="0">
                <a:solidFill>
                  <a:srgbClr val="2E3743"/>
                </a:solidFill>
                <a:latin typeface="Roboto"/>
              </a:rPr>
              <a:t>Başlanmalımı</a:t>
            </a:r>
            <a:r>
              <a:rPr lang="en-US" dirty="0" smtClean="0">
                <a:solidFill>
                  <a:srgbClr val="2E3743"/>
                </a:solidFill>
                <a:latin typeface="Roboto"/>
              </a:rPr>
              <a:t>?</a:t>
            </a:r>
          </a:p>
          <a:p>
            <a:r>
              <a:rPr lang="en-US" dirty="0" err="1" smtClean="0">
                <a:solidFill>
                  <a:srgbClr val="2E3743"/>
                </a:solidFill>
                <a:latin typeface="Roboto"/>
              </a:rPr>
              <a:t>Hematomun</a:t>
            </a:r>
            <a:r>
              <a:rPr lang="en-US" dirty="0" smtClean="0">
                <a:solidFill>
                  <a:srgbClr val="2E3743"/>
                </a:solidFill>
                <a:latin typeface="Roboto"/>
              </a:rPr>
              <a:t> </a:t>
            </a:r>
            <a:r>
              <a:rPr lang="en-US" dirty="0" err="1" smtClean="0">
                <a:solidFill>
                  <a:srgbClr val="2E3743"/>
                </a:solidFill>
                <a:latin typeface="Roboto"/>
              </a:rPr>
              <a:t>böyüme</a:t>
            </a:r>
            <a:r>
              <a:rPr lang="en-US" dirty="0" smtClean="0">
                <a:solidFill>
                  <a:srgbClr val="2E3743"/>
                </a:solidFill>
                <a:latin typeface="Roboto"/>
              </a:rPr>
              <a:t>, İKQ </a:t>
            </a:r>
            <a:r>
              <a:rPr lang="en-US" dirty="0" err="1" smtClean="0">
                <a:solidFill>
                  <a:srgbClr val="2E3743"/>
                </a:solidFill>
                <a:latin typeface="Roboto"/>
              </a:rPr>
              <a:t>tekrarlama</a:t>
            </a:r>
            <a:r>
              <a:rPr lang="en-US" dirty="0" smtClean="0">
                <a:solidFill>
                  <a:srgbClr val="2E3743"/>
                </a:solidFill>
                <a:latin typeface="Roboto"/>
              </a:rPr>
              <a:t> </a:t>
            </a:r>
            <a:r>
              <a:rPr lang="en-US" dirty="0" err="1" smtClean="0">
                <a:solidFill>
                  <a:srgbClr val="2E3743"/>
                </a:solidFill>
                <a:latin typeface="Roboto"/>
              </a:rPr>
              <a:t>vs</a:t>
            </a:r>
            <a:r>
              <a:rPr lang="en-US" dirty="0" smtClean="0">
                <a:solidFill>
                  <a:srgbClr val="2E3743"/>
                </a:solidFill>
                <a:latin typeface="Roboto"/>
              </a:rPr>
              <a:t>  </a:t>
            </a:r>
            <a:r>
              <a:rPr lang="en-US" dirty="0" err="1" smtClean="0">
                <a:solidFill>
                  <a:srgbClr val="2E3743"/>
                </a:solidFill>
                <a:latin typeface="Roboto"/>
              </a:rPr>
              <a:t>işemik</a:t>
            </a:r>
            <a:r>
              <a:rPr lang="en-US" dirty="0">
                <a:solidFill>
                  <a:srgbClr val="2E3743"/>
                </a:solidFill>
                <a:latin typeface="Roboto"/>
              </a:rPr>
              <a:t>,</a:t>
            </a:r>
            <a:r>
              <a:rPr lang="en-US" dirty="0" smtClean="0">
                <a:solidFill>
                  <a:srgbClr val="2E3743"/>
                </a:solidFill>
                <a:latin typeface="Roboto"/>
              </a:rPr>
              <a:t> </a:t>
            </a:r>
            <a:r>
              <a:rPr lang="en-US" dirty="0" err="1" smtClean="0">
                <a:solidFill>
                  <a:srgbClr val="2E3743"/>
                </a:solidFill>
                <a:latin typeface="Roboto"/>
              </a:rPr>
              <a:t>tromboembolik</a:t>
            </a:r>
            <a:r>
              <a:rPr lang="en-US" dirty="0" smtClean="0">
                <a:solidFill>
                  <a:srgbClr val="2E3743"/>
                </a:solidFill>
                <a:latin typeface="Roboto"/>
              </a:rPr>
              <a:t> </a:t>
            </a:r>
            <a:r>
              <a:rPr lang="en-US" dirty="0" err="1" smtClean="0">
                <a:solidFill>
                  <a:srgbClr val="2E3743"/>
                </a:solidFill>
                <a:latin typeface="Roboto"/>
              </a:rPr>
              <a:t>hadise</a:t>
            </a:r>
            <a:r>
              <a:rPr lang="en-US" dirty="0" smtClean="0">
                <a:solidFill>
                  <a:srgbClr val="2E3743"/>
                </a:solidFill>
                <a:latin typeface="Roboto"/>
              </a:rPr>
              <a:t> </a:t>
            </a:r>
            <a:r>
              <a:rPr lang="en-US" dirty="0" err="1" smtClean="0">
                <a:solidFill>
                  <a:srgbClr val="2E3743"/>
                </a:solidFill>
                <a:latin typeface="Roboto"/>
              </a:rPr>
              <a:t>riskleri</a:t>
            </a:r>
            <a:endParaRPr lang="en-US" dirty="0" smtClean="0">
              <a:solidFill>
                <a:srgbClr val="2E3743"/>
              </a:solidFill>
              <a:latin typeface="Roboto"/>
            </a:endParaRPr>
          </a:p>
          <a:p>
            <a:r>
              <a:rPr lang="en-US" dirty="0" smtClean="0">
                <a:solidFill>
                  <a:srgbClr val="2E3743"/>
                </a:solidFill>
                <a:latin typeface="Roboto"/>
              </a:rPr>
              <a:t>İKQ </a:t>
            </a:r>
            <a:r>
              <a:rPr lang="en-US" dirty="0" err="1" smtClean="0">
                <a:solidFill>
                  <a:srgbClr val="2E3743"/>
                </a:solidFill>
                <a:latin typeface="Roboto"/>
              </a:rPr>
              <a:t>lokalizasiyası</a:t>
            </a:r>
            <a:r>
              <a:rPr lang="en-US" dirty="0" smtClean="0">
                <a:solidFill>
                  <a:srgbClr val="2E3743"/>
                </a:solidFill>
                <a:latin typeface="Roboto"/>
              </a:rPr>
              <a:t> </a:t>
            </a:r>
            <a:r>
              <a:rPr lang="en-US" dirty="0" err="1" smtClean="0">
                <a:solidFill>
                  <a:srgbClr val="2E3743"/>
                </a:solidFill>
                <a:latin typeface="Roboto"/>
              </a:rPr>
              <a:t>ve</a:t>
            </a:r>
            <a:r>
              <a:rPr lang="en-US" dirty="0" smtClean="0">
                <a:solidFill>
                  <a:srgbClr val="2E3743"/>
                </a:solidFill>
                <a:latin typeface="Roboto"/>
              </a:rPr>
              <a:t> </a:t>
            </a:r>
            <a:r>
              <a:rPr lang="en-US" dirty="0" err="1" smtClean="0">
                <a:solidFill>
                  <a:srgbClr val="2E3743"/>
                </a:solidFill>
                <a:latin typeface="Roboto"/>
              </a:rPr>
              <a:t>işemik</a:t>
            </a:r>
            <a:r>
              <a:rPr lang="en-US" dirty="0" smtClean="0">
                <a:solidFill>
                  <a:srgbClr val="2E3743"/>
                </a:solidFill>
                <a:latin typeface="Roboto"/>
              </a:rPr>
              <a:t> SVH </a:t>
            </a:r>
            <a:r>
              <a:rPr lang="en-US" dirty="0" err="1" smtClean="0">
                <a:solidFill>
                  <a:srgbClr val="2E3743"/>
                </a:solidFill>
                <a:latin typeface="Roboto"/>
              </a:rPr>
              <a:t>riskine</a:t>
            </a:r>
            <a:r>
              <a:rPr lang="en-US" dirty="0" smtClean="0">
                <a:solidFill>
                  <a:srgbClr val="2E3743"/>
                </a:solidFill>
                <a:latin typeface="Roboto"/>
              </a:rPr>
              <a:t> </a:t>
            </a:r>
            <a:r>
              <a:rPr lang="en-US" dirty="0" err="1" smtClean="0">
                <a:solidFill>
                  <a:srgbClr val="2E3743"/>
                </a:solidFill>
                <a:latin typeface="Roboto"/>
              </a:rPr>
              <a:t>göre</a:t>
            </a:r>
            <a:r>
              <a:rPr lang="en-US" dirty="0" smtClean="0">
                <a:solidFill>
                  <a:srgbClr val="2E3743"/>
                </a:solidFill>
                <a:latin typeface="Roboto"/>
              </a:rPr>
              <a:t> </a:t>
            </a:r>
            <a:r>
              <a:rPr lang="en-US" dirty="0" err="1" smtClean="0">
                <a:solidFill>
                  <a:srgbClr val="2E3743"/>
                </a:solidFill>
                <a:latin typeface="Roboto"/>
              </a:rPr>
              <a:t>zerer</a:t>
            </a:r>
            <a:r>
              <a:rPr lang="en-US" dirty="0" smtClean="0">
                <a:solidFill>
                  <a:srgbClr val="2E3743"/>
                </a:solidFill>
                <a:latin typeface="Roboto"/>
              </a:rPr>
              <a:t>/</a:t>
            </a:r>
            <a:r>
              <a:rPr lang="en-US" dirty="0" err="1" smtClean="0">
                <a:solidFill>
                  <a:srgbClr val="2E3743"/>
                </a:solidFill>
                <a:latin typeface="Roboto"/>
              </a:rPr>
              <a:t>fayda</a:t>
            </a:r>
            <a:r>
              <a:rPr lang="en-US" dirty="0" smtClean="0">
                <a:solidFill>
                  <a:srgbClr val="2E3743"/>
                </a:solidFill>
                <a:latin typeface="Roboto"/>
              </a:rPr>
              <a:t> </a:t>
            </a:r>
            <a:r>
              <a:rPr lang="en-US" dirty="0" err="1" smtClean="0">
                <a:solidFill>
                  <a:srgbClr val="2E3743"/>
                </a:solidFill>
                <a:latin typeface="Roboto"/>
              </a:rPr>
              <a:t>balansı</a:t>
            </a:r>
            <a:endParaRPr lang="en-US" dirty="0" smtClean="0">
              <a:solidFill>
                <a:srgbClr val="2E3743"/>
              </a:solidFill>
              <a:latin typeface="Roboto"/>
            </a:endParaRPr>
          </a:p>
          <a:p>
            <a:r>
              <a:rPr lang="en-US" dirty="0" smtClean="0">
                <a:solidFill>
                  <a:srgbClr val="2E3743"/>
                </a:solidFill>
                <a:latin typeface="Roboto"/>
              </a:rPr>
              <a:t>Lobar </a:t>
            </a:r>
            <a:r>
              <a:rPr lang="en-US" dirty="0" err="1" smtClean="0">
                <a:solidFill>
                  <a:srgbClr val="2E3743"/>
                </a:solidFill>
                <a:latin typeface="Roboto"/>
              </a:rPr>
              <a:t>hemorragiya</a:t>
            </a:r>
            <a:r>
              <a:rPr lang="en-US" dirty="0" smtClean="0">
                <a:solidFill>
                  <a:srgbClr val="2E3743"/>
                </a:solidFill>
                <a:latin typeface="Roboto"/>
              </a:rPr>
              <a:t> </a:t>
            </a:r>
            <a:r>
              <a:rPr lang="en-US" dirty="0" err="1" smtClean="0">
                <a:solidFill>
                  <a:srgbClr val="2E3743"/>
                </a:solidFill>
                <a:latin typeface="Roboto"/>
              </a:rPr>
              <a:t>veya</a:t>
            </a:r>
            <a:r>
              <a:rPr lang="en-US" dirty="0" smtClean="0">
                <a:solidFill>
                  <a:srgbClr val="2E3743"/>
                </a:solidFill>
                <a:latin typeface="Roboto"/>
              </a:rPr>
              <a:t> SAA(</a:t>
            </a:r>
            <a:r>
              <a:rPr lang="en-US" dirty="0" err="1" smtClean="0">
                <a:solidFill>
                  <a:srgbClr val="2E3743"/>
                </a:solidFill>
                <a:latin typeface="Roboto"/>
              </a:rPr>
              <a:t>serebral</a:t>
            </a:r>
            <a:r>
              <a:rPr lang="en-US" dirty="0" smtClean="0">
                <a:solidFill>
                  <a:srgbClr val="2E3743"/>
                </a:solidFill>
                <a:latin typeface="Roboto"/>
              </a:rPr>
              <a:t> </a:t>
            </a:r>
            <a:r>
              <a:rPr lang="en-US" dirty="0" err="1" smtClean="0">
                <a:solidFill>
                  <a:srgbClr val="2E3743"/>
                </a:solidFill>
                <a:latin typeface="Roboto"/>
              </a:rPr>
              <a:t>amiloid</a:t>
            </a:r>
            <a:r>
              <a:rPr lang="en-US" dirty="0" smtClean="0">
                <a:solidFill>
                  <a:srgbClr val="2E3743"/>
                </a:solidFill>
                <a:latin typeface="Roboto"/>
              </a:rPr>
              <a:t> </a:t>
            </a:r>
            <a:r>
              <a:rPr lang="en-US" dirty="0" err="1" smtClean="0">
                <a:solidFill>
                  <a:srgbClr val="2E3743"/>
                </a:solidFill>
                <a:latin typeface="Roboto"/>
              </a:rPr>
              <a:t>anjıopatiya</a:t>
            </a:r>
            <a:r>
              <a:rPr lang="en-US" dirty="0" smtClean="0">
                <a:solidFill>
                  <a:srgbClr val="2E3743"/>
                </a:solidFill>
                <a:latin typeface="Roboto"/>
              </a:rPr>
              <a:t>) </a:t>
            </a:r>
            <a:r>
              <a:rPr lang="en-US" dirty="0" err="1" smtClean="0">
                <a:solidFill>
                  <a:srgbClr val="2E3743"/>
                </a:solidFill>
                <a:latin typeface="Roboto"/>
              </a:rPr>
              <a:t>antiaqulanta</a:t>
            </a:r>
            <a:r>
              <a:rPr lang="en-US" dirty="0" smtClean="0">
                <a:solidFill>
                  <a:srgbClr val="2E3743"/>
                </a:solidFill>
                <a:latin typeface="Roboto"/>
              </a:rPr>
              <a:t> </a:t>
            </a:r>
            <a:r>
              <a:rPr lang="en-US" dirty="0" err="1" smtClean="0">
                <a:solidFill>
                  <a:srgbClr val="2E3743"/>
                </a:solidFill>
                <a:latin typeface="Roboto"/>
              </a:rPr>
              <a:t>bağlı</a:t>
            </a:r>
            <a:r>
              <a:rPr lang="en-US" dirty="0" smtClean="0">
                <a:solidFill>
                  <a:srgbClr val="2E3743"/>
                </a:solidFill>
                <a:latin typeface="Roboto"/>
              </a:rPr>
              <a:t> </a:t>
            </a:r>
            <a:r>
              <a:rPr lang="en-US" dirty="0" err="1" smtClean="0">
                <a:solidFill>
                  <a:srgbClr val="2E3743"/>
                </a:solidFill>
                <a:latin typeface="Roboto"/>
              </a:rPr>
              <a:t>qanama</a:t>
            </a:r>
            <a:r>
              <a:rPr lang="en-US" dirty="0" smtClean="0">
                <a:solidFill>
                  <a:srgbClr val="2E3743"/>
                </a:solidFill>
                <a:latin typeface="Roboto"/>
              </a:rPr>
              <a:t> </a:t>
            </a:r>
            <a:r>
              <a:rPr lang="en-US" dirty="0" err="1" smtClean="0">
                <a:solidFill>
                  <a:srgbClr val="2E3743"/>
                </a:solidFill>
                <a:latin typeface="Roboto"/>
              </a:rPr>
              <a:t>ehtimalı</a:t>
            </a:r>
            <a:r>
              <a:rPr lang="en-US" dirty="0" smtClean="0">
                <a:solidFill>
                  <a:srgbClr val="2E3743"/>
                </a:solidFill>
                <a:latin typeface="Roboto"/>
              </a:rPr>
              <a:t>&gt;</a:t>
            </a:r>
            <a:r>
              <a:rPr lang="en-US" dirty="0" err="1" smtClean="0">
                <a:solidFill>
                  <a:srgbClr val="2E3743"/>
                </a:solidFill>
                <a:latin typeface="Roboto"/>
              </a:rPr>
              <a:t>trombemboliya</a:t>
            </a:r>
            <a:r>
              <a:rPr lang="en-US" dirty="0" smtClean="0">
                <a:solidFill>
                  <a:srgbClr val="2E3743"/>
                </a:solidFill>
                <a:latin typeface="Roboto"/>
              </a:rPr>
              <a:t> </a:t>
            </a:r>
            <a:r>
              <a:rPr lang="en-US" dirty="0" err="1" smtClean="0">
                <a:solidFill>
                  <a:srgbClr val="2E3743"/>
                </a:solidFill>
                <a:latin typeface="Roboto"/>
              </a:rPr>
              <a:t>riski</a:t>
            </a:r>
            <a:r>
              <a:rPr lang="en-US" dirty="0" smtClean="0">
                <a:solidFill>
                  <a:srgbClr val="2E3743"/>
                </a:solidFill>
                <a:latin typeface="Roboto"/>
              </a:rPr>
              <a:t>….OAK </a:t>
            </a:r>
            <a:r>
              <a:rPr lang="en-US" dirty="0" err="1" smtClean="0">
                <a:solidFill>
                  <a:srgbClr val="2E3743"/>
                </a:solidFill>
                <a:latin typeface="Roboto"/>
              </a:rPr>
              <a:t>sız</a:t>
            </a:r>
            <a:r>
              <a:rPr lang="en-US" dirty="0" smtClean="0">
                <a:solidFill>
                  <a:srgbClr val="2E3743"/>
                </a:solidFill>
                <a:latin typeface="Roboto"/>
              </a:rPr>
              <a:t> </a:t>
            </a:r>
            <a:r>
              <a:rPr lang="en-US" dirty="0" err="1" smtClean="0">
                <a:solidFill>
                  <a:srgbClr val="2E3743"/>
                </a:solidFill>
                <a:latin typeface="Roboto"/>
              </a:rPr>
              <a:t>davam</a:t>
            </a:r>
            <a:r>
              <a:rPr lang="en-US" dirty="0" smtClean="0">
                <a:solidFill>
                  <a:srgbClr val="2E3743"/>
                </a:solidFill>
                <a:latin typeface="Roboto"/>
              </a:rPr>
              <a:t> </a:t>
            </a:r>
            <a:r>
              <a:rPr lang="en-US" dirty="0" err="1" smtClean="0">
                <a:solidFill>
                  <a:srgbClr val="2E3743"/>
                </a:solidFill>
                <a:latin typeface="Roboto"/>
              </a:rPr>
              <a:t>etmek</a:t>
            </a:r>
            <a:r>
              <a:rPr lang="en-US" dirty="0" smtClean="0">
                <a:solidFill>
                  <a:srgbClr val="2E3743"/>
                </a:solidFill>
                <a:latin typeface="Roboto"/>
              </a:rPr>
              <a:t> </a:t>
            </a:r>
            <a:r>
              <a:rPr lang="en-US" dirty="0" err="1" smtClean="0">
                <a:solidFill>
                  <a:srgbClr val="2E3743"/>
                </a:solidFill>
                <a:latin typeface="Roboto"/>
              </a:rPr>
              <a:t>meqsedeuyqun</a:t>
            </a:r>
            <a:endParaRPr lang="en-US" dirty="0" smtClean="0">
              <a:solidFill>
                <a:srgbClr val="2E3743"/>
              </a:solidFill>
              <a:latin typeface="Roboto"/>
            </a:endParaRPr>
          </a:p>
          <a:p>
            <a:r>
              <a:rPr lang="en-US" dirty="0" err="1" smtClean="0">
                <a:solidFill>
                  <a:srgbClr val="2E3743"/>
                </a:solidFill>
                <a:latin typeface="Roboto"/>
              </a:rPr>
              <a:t>Derin</a:t>
            </a:r>
            <a:r>
              <a:rPr lang="en-US" dirty="0" smtClean="0">
                <a:solidFill>
                  <a:srgbClr val="2E3743"/>
                </a:solidFill>
                <a:latin typeface="Roboto"/>
              </a:rPr>
              <a:t> </a:t>
            </a:r>
            <a:r>
              <a:rPr lang="en-US" dirty="0" err="1" smtClean="0">
                <a:solidFill>
                  <a:srgbClr val="2E3743"/>
                </a:solidFill>
                <a:latin typeface="Roboto"/>
              </a:rPr>
              <a:t>hemisferik</a:t>
            </a:r>
            <a:r>
              <a:rPr lang="en-US" dirty="0" smtClean="0">
                <a:solidFill>
                  <a:srgbClr val="2E3743"/>
                </a:solidFill>
                <a:latin typeface="Roboto"/>
              </a:rPr>
              <a:t> İKQ </a:t>
            </a:r>
            <a:r>
              <a:rPr lang="en-US" dirty="0" err="1" smtClean="0">
                <a:solidFill>
                  <a:srgbClr val="2E3743"/>
                </a:solidFill>
                <a:latin typeface="Roboto"/>
              </a:rPr>
              <a:t>ve</a:t>
            </a:r>
            <a:r>
              <a:rPr lang="en-US" dirty="0" smtClean="0">
                <a:solidFill>
                  <a:srgbClr val="2E3743"/>
                </a:solidFill>
                <a:latin typeface="Roboto"/>
              </a:rPr>
              <a:t> </a:t>
            </a:r>
            <a:r>
              <a:rPr lang="en-US" dirty="0" err="1" smtClean="0">
                <a:solidFill>
                  <a:srgbClr val="2E3743"/>
                </a:solidFill>
                <a:latin typeface="Roboto"/>
              </a:rPr>
              <a:t>işemik</a:t>
            </a:r>
            <a:r>
              <a:rPr lang="en-US" dirty="0" smtClean="0">
                <a:solidFill>
                  <a:srgbClr val="2E3743"/>
                </a:solidFill>
                <a:latin typeface="Roboto"/>
              </a:rPr>
              <a:t> insult </a:t>
            </a:r>
            <a:r>
              <a:rPr lang="en-US" dirty="0" err="1" smtClean="0">
                <a:solidFill>
                  <a:srgbClr val="2E3743"/>
                </a:solidFill>
                <a:latin typeface="Roboto"/>
              </a:rPr>
              <a:t>riskinin</a:t>
            </a:r>
            <a:r>
              <a:rPr lang="en-US" dirty="0" smtClean="0">
                <a:solidFill>
                  <a:srgbClr val="2E3743"/>
                </a:solidFill>
                <a:latin typeface="Roboto"/>
              </a:rPr>
              <a:t> </a:t>
            </a:r>
            <a:r>
              <a:rPr lang="en-US" dirty="0" err="1" smtClean="0">
                <a:solidFill>
                  <a:srgbClr val="2E3743"/>
                </a:solidFill>
                <a:latin typeface="Roboto"/>
              </a:rPr>
              <a:t>illik</a:t>
            </a:r>
            <a:r>
              <a:rPr lang="en-US" dirty="0" smtClean="0">
                <a:solidFill>
                  <a:srgbClr val="2E3743"/>
                </a:solidFill>
                <a:latin typeface="Roboto"/>
              </a:rPr>
              <a:t> &gt;6.5% </a:t>
            </a:r>
            <a:r>
              <a:rPr lang="en-US" dirty="0" err="1" smtClean="0">
                <a:solidFill>
                  <a:srgbClr val="2E3743"/>
                </a:solidFill>
                <a:latin typeface="Roboto"/>
              </a:rPr>
              <a:t>olduğu</a:t>
            </a:r>
            <a:r>
              <a:rPr lang="en-US" dirty="0" smtClean="0">
                <a:solidFill>
                  <a:srgbClr val="2E3743"/>
                </a:solidFill>
                <a:latin typeface="Roboto"/>
              </a:rPr>
              <a:t>(CHADS2&gt;4, CHA2DS2-VASC&gt;5) OAK </a:t>
            </a:r>
            <a:r>
              <a:rPr lang="en-US" dirty="0" err="1" smtClean="0">
                <a:solidFill>
                  <a:srgbClr val="2E3743"/>
                </a:solidFill>
                <a:latin typeface="Roboto"/>
              </a:rPr>
              <a:t>fayda</a:t>
            </a:r>
            <a:r>
              <a:rPr lang="en-US" dirty="0" smtClean="0">
                <a:solidFill>
                  <a:srgbClr val="2E3743"/>
                </a:solidFill>
                <a:latin typeface="Roboto"/>
              </a:rPr>
              <a:t> </a:t>
            </a:r>
            <a:r>
              <a:rPr lang="en-US" dirty="0" err="1" smtClean="0">
                <a:solidFill>
                  <a:srgbClr val="2E3743"/>
                </a:solidFill>
                <a:latin typeface="Roboto"/>
              </a:rPr>
              <a:t>görer</a:t>
            </a:r>
            <a:endParaRPr lang="en-US" dirty="0" smtClean="0">
              <a:solidFill>
                <a:srgbClr val="2E3743"/>
              </a:solidFill>
              <a:latin typeface="Roboto"/>
            </a:endParaRPr>
          </a:p>
          <a:p>
            <a:r>
              <a:rPr lang="en-US" dirty="0" smtClean="0">
                <a:solidFill>
                  <a:srgbClr val="2E3743"/>
                </a:solidFill>
                <a:latin typeface="Roboto"/>
              </a:rPr>
              <a:t>OAK </a:t>
            </a:r>
            <a:r>
              <a:rPr lang="en-US" dirty="0" err="1" smtClean="0">
                <a:solidFill>
                  <a:srgbClr val="2E3743"/>
                </a:solidFill>
                <a:latin typeface="Roboto"/>
              </a:rPr>
              <a:t>tekrar</a:t>
            </a:r>
            <a:r>
              <a:rPr lang="en-US" dirty="0" smtClean="0">
                <a:solidFill>
                  <a:srgbClr val="2E3743"/>
                </a:solidFill>
                <a:latin typeface="Roboto"/>
              </a:rPr>
              <a:t> </a:t>
            </a:r>
            <a:r>
              <a:rPr lang="en-US" dirty="0" err="1" smtClean="0">
                <a:solidFill>
                  <a:srgbClr val="2E3743"/>
                </a:solidFill>
                <a:latin typeface="Roboto"/>
              </a:rPr>
              <a:t>başlanması</a:t>
            </a:r>
            <a:r>
              <a:rPr lang="en-US" dirty="0" smtClean="0">
                <a:solidFill>
                  <a:srgbClr val="2E3743"/>
                </a:solidFill>
                <a:latin typeface="Roboto"/>
              </a:rPr>
              <a:t> İKQ 10 </a:t>
            </a:r>
            <a:r>
              <a:rPr lang="en-US" dirty="0" err="1" smtClean="0">
                <a:solidFill>
                  <a:srgbClr val="2E3743"/>
                </a:solidFill>
                <a:latin typeface="Roboto"/>
              </a:rPr>
              <a:t>hefte</a:t>
            </a:r>
            <a:r>
              <a:rPr lang="en-US" dirty="0" smtClean="0">
                <a:solidFill>
                  <a:srgbClr val="2E3743"/>
                </a:solidFill>
                <a:latin typeface="Roboto"/>
              </a:rPr>
              <a:t> </a:t>
            </a:r>
            <a:r>
              <a:rPr lang="en-US" dirty="0" err="1" smtClean="0">
                <a:solidFill>
                  <a:srgbClr val="2E3743"/>
                </a:solidFill>
                <a:latin typeface="Roboto"/>
              </a:rPr>
              <a:t>sonra</a:t>
            </a:r>
            <a:r>
              <a:rPr lang="en-US" dirty="0" smtClean="0">
                <a:solidFill>
                  <a:srgbClr val="2E3743"/>
                </a:solidFill>
                <a:latin typeface="Roboto"/>
              </a:rPr>
              <a:t> </a:t>
            </a:r>
            <a:r>
              <a:rPr lang="en-US" dirty="0" err="1" smtClean="0">
                <a:solidFill>
                  <a:srgbClr val="2E3743"/>
                </a:solidFill>
                <a:latin typeface="Roboto"/>
              </a:rPr>
              <a:t>başlana</a:t>
            </a:r>
            <a:r>
              <a:rPr lang="en-US" dirty="0" smtClean="0">
                <a:solidFill>
                  <a:srgbClr val="2E3743"/>
                </a:solidFill>
                <a:latin typeface="Roboto"/>
              </a:rPr>
              <a:t> </a:t>
            </a:r>
            <a:r>
              <a:rPr lang="en-US" dirty="0" err="1" smtClean="0">
                <a:solidFill>
                  <a:srgbClr val="2E3743"/>
                </a:solidFill>
                <a:latin typeface="Roboto"/>
              </a:rPr>
              <a:t>biler</a:t>
            </a:r>
            <a:endParaRPr lang="en-US" dirty="0" smtClean="0">
              <a:solidFill>
                <a:srgbClr val="2E3743"/>
              </a:solidFill>
              <a:latin typeface="Roboto"/>
            </a:endParaRPr>
          </a:p>
          <a:p>
            <a:pPr marL="0" indent="0">
              <a:buNone/>
            </a:pPr>
            <a:endParaRPr lang="en-US" dirty="0">
              <a:solidFill>
                <a:srgbClr val="2E3743"/>
              </a:solidFill>
              <a:latin typeface="Roboto"/>
            </a:endParaRPr>
          </a:p>
        </p:txBody>
      </p:sp>
      <p:sp>
        <p:nvSpPr>
          <p:cNvPr id="2" name="Title 1">
            <a:extLst>
              <a:ext uri="{FF2B5EF4-FFF2-40B4-BE49-F238E27FC236}">
                <a16:creationId xmlns="" xmlns:a16="http://schemas.microsoft.com/office/drawing/2014/main" id="{3E0DF860-E61C-412B-9F9B-5A3196AB4A1F}"/>
              </a:ext>
            </a:extLst>
          </p:cNvPr>
          <p:cNvSpPr>
            <a:spLocks noGrp="1"/>
          </p:cNvSpPr>
          <p:nvPr>
            <p:ph type="title"/>
          </p:nvPr>
        </p:nvSpPr>
        <p:spPr/>
        <p:txBody>
          <a:bodyPr/>
          <a:lstStyle/>
          <a:p>
            <a:endParaRPr lang="az-Latn-AZ" dirty="0"/>
          </a:p>
        </p:txBody>
      </p:sp>
      <p:pic>
        <p:nvPicPr>
          <p:cNvPr id="4" name="Picture 3">
            <a:extLst>
              <a:ext uri="{FF2B5EF4-FFF2-40B4-BE49-F238E27FC236}">
                <a16:creationId xmlns="" xmlns:a16="http://schemas.microsoft.com/office/drawing/2014/main" id="{CAD3BB68-4561-498F-9DE4-EA25419FAC8E}"/>
              </a:ext>
            </a:extLst>
          </p:cNvPr>
          <p:cNvPicPr>
            <a:picLocks noChangeAspect="1"/>
          </p:cNvPicPr>
          <p:nvPr/>
        </p:nvPicPr>
        <p:blipFill rotWithShape="1">
          <a:blip r:embed="rId2"/>
          <a:srcRect l="15951" t="24650" r="38260" b="52279"/>
          <a:stretch/>
        </p:blipFill>
        <p:spPr>
          <a:xfrm>
            <a:off x="817251" y="-125750"/>
            <a:ext cx="7498422" cy="2125149"/>
          </a:xfrm>
          <a:prstGeom prst="rect">
            <a:avLst/>
          </a:prstGeom>
        </p:spPr>
      </p:pic>
    </p:spTree>
    <p:extLst>
      <p:ext uri="{BB962C8B-B14F-4D97-AF65-F5344CB8AC3E}">
        <p14:creationId xmlns:p14="http://schemas.microsoft.com/office/powerpoint/2010/main" val="72740837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tr-TR" dirty="0"/>
              <a:t>AF(+) </a:t>
            </a:r>
            <a:r>
              <a:rPr lang="tr-TR" dirty="0" err="1"/>
              <a:t>embolik</a:t>
            </a:r>
            <a:r>
              <a:rPr lang="tr-TR" dirty="0"/>
              <a:t> </a:t>
            </a:r>
            <a:r>
              <a:rPr lang="tr-TR" dirty="0" err="1"/>
              <a:t>insult</a:t>
            </a:r>
            <a:r>
              <a:rPr lang="tr-TR" dirty="0"/>
              <a:t> </a:t>
            </a:r>
            <a:r>
              <a:rPr lang="tr-TR" dirty="0" err="1"/>
              <a:t>digerlerine</a:t>
            </a:r>
            <a:r>
              <a:rPr lang="tr-TR" dirty="0"/>
              <a:t> göre daha </a:t>
            </a:r>
            <a:r>
              <a:rPr lang="tr-TR" dirty="0" smtClean="0"/>
              <a:t>ağır </a:t>
            </a:r>
            <a:r>
              <a:rPr lang="tr-TR" dirty="0" err="1"/>
              <a:t>seyr</a:t>
            </a:r>
            <a:r>
              <a:rPr lang="tr-TR" dirty="0"/>
              <a:t> </a:t>
            </a:r>
            <a:r>
              <a:rPr lang="tr-TR" dirty="0" err="1"/>
              <a:t>edir</a:t>
            </a:r>
            <a:endParaRPr lang="tr-TR" dirty="0"/>
          </a:p>
          <a:p>
            <a:r>
              <a:rPr lang="tr-TR" dirty="0"/>
              <a:t>Keskin </a:t>
            </a:r>
            <a:r>
              <a:rPr lang="tr-TR" dirty="0" err="1"/>
              <a:t>dövürde</a:t>
            </a:r>
            <a:r>
              <a:rPr lang="tr-TR" dirty="0"/>
              <a:t> </a:t>
            </a:r>
            <a:r>
              <a:rPr lang="tr-TR" dirty="0" err="1"/>
              <a:t>trombolizis</a:t>
            </a:r>
            <a:r>
              <a:rPr lang="tr-TR" dirty="0"/>
              <a:t> ve </a:t>
            </a:r>
            <a:r>
              <a:rPr lang="tr-TR" dirty="0" err="1"/>
              <a:t>mexaniki</a:t>
            </a:r>
            <a:r>
              <a:rPr lang="tr-TR" dirty="0"/>
              <a:t> </a:t>
            </a:r>
            <a:r>
              <a:rPr lang="tr-TR" dirty="0" err="1"/>
              <a:t>trombektomiya</a:t>
            </a:r>
            <a:r>
              <a:rPr lang="tr-TR" dirty="0"/>
              <a:t> üçün </a:t>
            </a:r>
            <a:r>
              <a:rPr lang="tr-TR" dirty="0" err="1"/>
              <a:t>deyerlendirilmelidir</a:t>
            </a:r>
            <a:endParaRPr lang="tr-TR" dirty="0"/>
          </a:p>
          <a:p>
            <a:r>
              <a:rPr lang="tr-TR" dirty="0"/>
              <a:t>AF(+) olsa da </a:t>
            </a:r>
            <a:r>
              <a:rPr lang="tr-TR" dirty="0" err="1"/>
              <a:t>diger</a:t>
            </a:r>
            <a:r>
              <a:rPr lang="tr-TR" dirty="0"/>
              <a:t> araştırmalar- beyin ve </a:t>
            </a:r>
            <a:r>
              <a:rPr lang="tr-TR" dirty="0" err="1"/>
              <a:t>neyrovaskulyar</a:t>
            </a:r>
            <a:r>
              <a:rPr lang="tr-TR" dirty="0"/>
              <a:t> görüntüleme, </a:t>
            </a:r>
            <a:r>
              <a:rPr lang="tr-TR" dirty="0" err="1"/>
              <a:t>ritm</a:t>
            </a:r>
            <a:r>
              <a:rPr lang="tr-TR" dirty="0"/>
              <a:t> </a:t>
            </a:r>
            <a:r>
              <a:rPr lang="tr-TR" dirty="0" err="1"/>
              <a:t>kontrolu</a:t>
            </a:r>
            <a:r>
              <a:rPr lang="tr-TR" dirty="0"/>
              <a:t>, EXO edilmelidir. </a:t>
            </a:r>
            <a:r>
              <a:rPr lang="tr-TR" dirty="0" err="1"/>
              <a:t>Paroksızmal</a:t>
            </a:r>
            <a:r>
              <a:rPr lang="tr-TR" dirty="0"/>
              <a:t> AF(+) </a:t>
            </a:r>
            <a:r>
              <a:rPr lang="tr-TR" dirty="0" err="1" smtClean="0"/>
              <a:t>qısa</a:t>
            </a:r>
            <a:r>
              <a:rPr lang="tr-TR" dirty="0" smtClean="0"/>
              <a:t> müddetli </a:t>
            </a:r>
            <a:r>
              <a:rPr lang="tr-TR" dirty="0" err="1"/>
              <a:t>kardiak</a:t>
            </a:r>
            <a:r>
              <a:rPr lang="tr-TR" dirty="0"/>
              <a:t> </a:t>
            </a:r>
            <a:r>
              <a:rPr lang="tr-TR" dirty="0" err="1"/>
              <a:t>monitorizasiyada</a:t>
            </a:r>
            <a:r>
              <a:rPr lang="tr-TR" dirty="0"/>
              <a:t> görünmeye bilir. </a:t>
            </a:r>
            <a:r>
              <a:rPr lang="tr-TR" dirty="0" err="1"/>
              <a:t>Heftelerle</a:t>
            </a:r>
            <a:r>
              <a:rPr lang="tr-TR" dirty="0"/>
              <a:t> süren </a:t>
            </a:r>
            <a:r>
              <a:rPr lang="tr-TR" dirty="0" err="1"/>
              <a:t>holter</a:t>
            </a:r>
            <a:r>
              <a:rPr lang="tr-TR" dirty="0"/>
              <a:t> </a:t>
            </a:r>
            <a:r>
              <a:rPr lang="tr-TR" dirty="0" err="1" smtClean="0"/>
              <a:t>kriptogenik</a:t>
            </a:r>
            <a:r>
              <a:rPr lang="tr-TR" dirty="0" smtClean="0"/>
              <a:t> </a:t>
            </a:r>
            <a:r>
              <a:rPr lang="tr-TR" dirty="0" err="1" smtClean="0"/>
              <a:t>ınsultda</a:t>
            </a:r>
            <a:r>
              <a:rPr lang="tr-TR" dirty="0" smtClean="0"/>
              <a:t> düşünülmelidir</a:t>
            </a:r>
            <a:endParaRPr lang="tr-TR" dirty="0"/>
          </a:p>
          <a:p>
            <a:r>
              <a:rPr lang="tr-TR" dirty="0" err="1"/>
              <a:t>İnsult</a:t>
            </a:r>
            <a:r>
              <a:rPr lang="tr-TR" dirty="0"/>
              <a:t> ölçüsü, </a:t>
            </a:r>
            <a:r>
              <a:rPr lang="tr-TR" dirty="0" err="1"/>
              <a:t>qanama</a:t>
            </a:r>
            <a:r>
              <a:rPr lang="tr-TR" dirty="0"/>
              <a:t> </a:t>
            </a:r>
            <a:r>
              <a:rPr lang="tr-TR" dirty="0" err="1"/>
              <a:t>ehtımalı</a:t>
            </a:r>
            <a:r>
              <a:rPr lang="tr-TR" dirty="0"/>
              <a:t> </a:t>
            </a:r>
            <a:r>
              <a:rPr lang="tr-TR" dirty="0" err="1"/>
              <a:t>deyerlendırılerek</a:t>
            </a:r>
            <a:r>
              <a:rPr lang="tr-TR" dirty="0"/>
              <a:t> en erken zamanda </a:t>
            </a:r>
            <a:r>
              <a:rPr lang="tr-TR" dirty="0" err="1"/>
              <a:t>antıkoaqulasıya</a:t>
            </a:r>
            <a:r>
              <a:rPr lang="tr-TR" dirty="0"/>
              <a:t> başlanmalıdır</a:t>
            </a:r>
          </a:p>
          <a:p>
            <a:r>
              <a:rPr lang="tr-TR" dirty="0"/>
              <a:t>DOAC veya VKA seçilmelidir</a:t>
            </a:r>
          </a:p>
          <a:p>
            <a:endParaRPr lang="tr-TR" dirty="0"/>
          </a:p>
        </p:txBody>
      </p:sp>
      <p:sp>
        <p:nvSpPr>
          <p:cNvPr id="2" name="Title 1"/>
          <p:cNvSpPr>
            <a:spLocks noGrp="1"/>
          </p:cNvSpPr>
          <p:nvPr>
            <p:ph type="title"/>
          </p:nvPr>
        </p:nvSpPr>
        <p:spPr/>
        <p:txBody>
          <a:bodyPr/>
          <a:lstStyle/>
          <a:p>
            <a:r>
              <a:rPr lang="az-Latn-AZ" dirty="0"/>
              <a:t>YEKUN</a:t>
            </a:r>
            <a:endParaRPr lang="tr-TR" dirty="0"/>
          </a:p>
        </p:txBody>
      </p:sp>
    </p:spTree>
    <p:extLst>
      <p:ext uri="{BB962C8B-B14F-4D97-AF65-F5344CB8AC3E}">
        <p14:creationId xmlns:p14="http://schemas.microsoft.com/office/powerpoint/2010/main" val="334109322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T</a:t>
            </a:r>
            <a:r>
              <a:rPr lang="az-Cyrl-AZ" dirty="0"/>
              <a:t>ek ritmin normallaşması yeterli deyildir.</a:t>
            </a:r>
          </a:p>
          <a:p>
            <a:r>
              <a:rPr lang="en-US" dirty="0"/>
              <a:t>A</a:t>
            </a:r>
            <a:r>
              <a:rPr lang="az-Cyrl-AZ" dirty="0"/>
              <a:t>triyal substrat da normala dönüşmelidir. </a:t>
            </a:r>
          </a:p>
          <a:p>
            <a:r>
              <a:rPr lang="en-US" dirty="0" err="1" smtClean="0"/>
              <a:t>Piylenme</a:t>
            </a:r>
            <a:r>
              <a:rPr lang="az-Cyrl-AZ" dirty="0" smtClean="0"/>
              <a:t> </a:t>
            </a:r>
            <a:r>
              <a:rPr lang="az-Cyrl-AZ" dirty="0"/>
              <a:t>və yuxu </a:t>
            </a:r>
            <a:r>
              <a:rPr lang="az-Cyrl-AZ" dirty="0" smtClean="0"/>
              <a:t>apne</a:t>
            </a:r>
            <a:r>
              <a:rPr lang="tr-TR" dirty="0" smtClean="0"/>
              <a:t>ya</a:t>
            </a:r>
            <a:r>
              <a:rPr lang="az-Cyrl-AZ" dirty="0" smtClean="0"/>
              <a:t> </a:t>
            </a:r>
            <a:r>
              <a:rPr lang="az-Cyrl-AZ" dirty="0"/>
              <a:t>sindromu qulaqciq daxili tezyiqi </a:t>
            </a:r>
            <a:r>
              <a:rPr lang="az-Cyrl-AZ" dirty="0" smtClean="0"/>
              <a:t>art</a:t>
            </a:r>
            <a:r>
              <a:rPr lang="tr-TR" dirty="0" err="1" smtClean="0"/>
              <a:t>ması</a:t>
            </a:r>
            <a:r>
              <a:rPr lang="tr-TR" dirty="0" smtClean="0"/>
              <a:t>) </a:t>
            </a:r>
            <a:r>
              <a:rPr lang="az-Cyrl-AZ" dirty="0" smtClean="0"/>
              <a:t>AF </a:t>
            </a:r>
            <a:r>
              <a:rPr lang="az-Cyrl-AZ" dirty="0"/>
              <a:t>i artıra bilir</a:t>
            </a:r>
          </a:p>
          <a:p>
            <a:r>
              <a:rPr lang="en-US" dirty="0" smtClean="0"/>
              <a:t>Y</a:t>
            </a:r>
            <a:r>
              <a:rPr lang="az-Cyrl-AZ" dirty="0" smtClean="0"/>
              <a:t>uxu </a:t>
            </a:r>
            <a:r>
              <a:rPr lang="az-Cyrl-AZ" dirty="0"/>
              <a:t>apneyası </a:t>
            </a:r>
            <a:r>
              <a:rPr lang="az-Cyrl-AZ" dirty="0" smtClean="0"/>
              <a:t>AF </a:t>
            </a:r>
            <a:r>
              <a:rPr lang="az-Cyrl-AZ" dirty="0"/>
              <a:t>ablasiyasından sonra risk faktorların da </a:t>
            </a:r>
            <a:r>
              <a:rPr lang="az-Cyrl-AZ" dirty="0" smtClean="0"/>
              <a:t>müalicəsi</a:t>
            </a:r>
            <a:r>
              <a:rPr lang="tr-TR" dirty="0" smtClean="0"/>
              <a:t> de </a:t>
            </a:r>
            <a:r>
              <a:rPr lang="tr-TR" dirty="0" err="1" smtClean="0"/>
              <a:t>vacibdir</a:t>
            </a:r>
            <a:r>
              <a:rPr lang="tr-TR" dirty="0"/>
              <a:t>(</a:t>
            </a:r>
            <a:r>
              <a:rPr lang="az-Cyrl-AZ" dirty="0" smtClean="0"/>
              <a:t>atriyal </a:t>
            </a:r>
            <a:r>
              <a:rPr lang="az-Cyrl-AZ" dirty="0"/>
              <a:t>substratın </a:t>
            </a:r>
            <a:r>
              <a:rPr lang="az-Cyrl-AZ" dirty="0" smtClean="0"/>
              <a:t>yaxşılaşması</a:t>
            </a:r>
            <a:r>
              <a:rPr lang="tr-TR" dirty="0" smtClean="0"/>
              <a:t>)</a:t>
            </a:r>
            <a:endParaRPr lang="az-Cyrl-AZ" dirty="0"/>
          </a:p>
          <a:p>
            <a:r>
              <a:rPr lang="en-US" dirty="0"/>
              <a:t>A</a:t>
            </a:r>
            <a:r>
              <a:rPr lang="az-Cyrl-AZ" dirty="0"/>
              <a:t>f </a:t>
            </a:r>
            <a:r>
              <a:rPr lang="tr-TR" dirty="0" smtClean="0"/>
              <a:t>(</a:t>
            </a:r>
            <a:r>
              <a:rPr lang="az-Cyrl-AZ" dirty="0" smtClean="0"/>
              <a:t>+</a:t>
            </a:r>
            <a:r>
              <a:rPr lang="tr-TR" dirty="0" smtClean="0"/>
              <a:t>)</a:t>
            </a:r>
            <a:r>
              <a:rPr lang="az-Cyrl-AZ" dirty="0" smtClean="0"/>
              <a:t> </a:t>
            </a:r>
            <a:r>
              <a:rPr lang="az-Cyrl-AZ" dirty="0"/>
              <a:t>xəstələrdə ankoaqulant müalicəyə əlavə global risk faktorlarının da müalicəsi lazımdır.</a:t>
            </a:r>
          </a:p>
          <a:p>
            <a:endParaRPr lang="tr-TR" dirty="0"/>
          </a:p>
        </p:txBody>
      </p:sp>
      <p:sp>
        <p:nvSpPr>
          <p:cNvPr id="2" name="Title 1"/>
          <p:cNvSpPr>
            <a:spLocks noGrp="1"/>
          </p:cNvSpPr>
          <p:nvPr>
            <p:ph type="title"/>
          </p:nvPr>
        </p:nvSpPr>
        <p:spPr/>
        <p:txBody>
          <a:bodyPr/>
          <a:lstStyle/>
          <a:p>
            <a:endParaRPr lang="tr-TR"/>
          </a:p>
        </p:txBody>
      </p:sp>
    </p:spTree>
    <p:extLst>
      <p:ext uri="{BB962C8B-B14F-4D97-AF65-F5344CB8AC3E}">
        <p14:creationId xmlns:p14="http://schemas.microsoft.com/office/powerpoint/2010/main" val="84474859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6992" y="5507777"/>
            <a:ext cx="5551810" cy="915090"/>
          </a:xfrm>
        </p:spPr>
        <p:txBody>
          <a:bodyPr/>
          <a:lstStyle/>
          <a:p>
            <a:r>
              <a:rPr lang="tr-TR" dirty="0" smtClean="0"/>
              <a:t>Teşekkür </a:t>
            </a:r>
            <a:r>
              <a:rPr lang="tr-TR" dirty="0" err="1" smtClean="0"/>
              <a:t>edirem</a:t>
            </a:r>
            <a:endParaRPr lang="tr-TR" dirty="0"/>
          </a:p>
        </p:txBody>
      </p:sp>
    </p:spTree>
    <p:extLst>
      <p:ext uri="{BB962C8B-B14F-4D97-AF65-F5344CB8AC3E}">
        <p14:creationId xmlns:p14="http://schemas.microsoft.com/office/powerpoint/2010/main" val="428806194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tr-TR" dirty="0" err="1"/>
              <a:t>Kliniki</a:t>
            </a:r>
            <a:r>
              <a:rPr lang="tr-TR" dirty="0"/>
              <a:t> </a:t>
            </a:r>
            <a:r>
              <a:rPr lang="tr-TR" dirty="0" err="1"/>
              <a:t>simptomlar</a:t>
            </a:r>
            <a:r>
              <a:rPr lang="tr-TR" dirty="0"/>
              <a:t> olmadan </a:t>
            </a:r>
            <a:r>
              <a:rPr lang="tr-TR" dirty="0" err="1"/>
              <a:t>radıoqrafik</a:t>
            </a:r>
            <a:r>
              <a:rPr lang="tr-TR" dirty="0"/>
              <a:t> </a:t>
            </a:r>
            <a:r>
              <a:rPr lang="tr-TR" dirty="0" err="1"/>
              <a:t>insult</a:t>
            </a:r>
            <a:r>
              <a:rPr lang="tr-TR" dirty="0"/>
              <a:t> </a:t>
            </a:r>
            <a:r>
              <a:rPr lang="tr-TR" dirty="0" err="1"/>
              <a:t>ocaqları</a:t>
            </a:r>
            <a:endParaRPr lang="tr-TR" dirty="0"/>
          </a:p>
          <a:p>
            <a:r>
              <a:rPr lang="tr-TR" dirty="0"/>
              <a:t>2014; 17 </a:t>
            </a:r>
            <a:r>
              <a:rPr lang="tr-TR" dirty="0" err="1"/>
              <a:t>tedqiqatın</a:t>
            </a:r>
            <a:r>
              <a:rPr lang="tr-TR" dirty="0"/>
              <a:t> </a:t>
            </a:r>
            <a:r>
              <a:rPr lang="tr-TR" dirty="0" err="1"/>
              <a:t>metaanalizi</a:t>
            </a:r>
            <a:endParaRPr lang="tr-TR" dirty="0"/>
          </a:p>
          <a:p>
            <a:pPr lvl="1"/>
            <a:r>
              <a:rPr lang="tr-TR" dirty="0"/>
              <a:t>AF(+) </a:t>
            </a:r>
            <a:r>
              <a:rPr lang="tr-TR" dirty="0" err="1"/>
              <a:t>xestelerde</a:t>
            </a:r>
            <a:r>
              <a:rPr lang="tr-TR" dirty="0"/>
              <a:t> SSI daha yüksek(</a:t>
            </a:r>
            <a:r>
              <a:rPr lang="tr-TR" dirty="0" err="1"/>
              <a:t>odds</a:t>
            </a:r>
            <a:r>
              <a:rPr lang="tr-TR" dirty="0"/>
              <a:t> </a:t>
            </a:r>
            <a:r>
              <a:rPr lang="tr-TR" dirty="0" err="1"/>
              <a:t>ratio</a:t>
            </a:r>
            <a:r>
              <a:rPr lang="tr-TR" dirty="0"/>
              <a:t> 2.62)</a:t>
            </a:r>
          </a:p>
        </p:txBody>
      </p:sp>
      <p:sp>
        <p:nvSpPr>
          <p:cNvPr id="2" name="Title 1"/>
          <p:cNvSpPr>
            <a:spLocks noGrp="1"/>
          </p:cNvSpPr>
          <p:nvPr>
            <p:ph type="title"/>
          </p:nvPr>
        </p:nvSpPr>
        <p:spPr/>
        <p:txBody>
          <a:bodyPr/>
          <a:lstStyle/>
          <a:p>
            <a:r>
              <a:rPr lang="tr-TR" dirty="0"/>
              <a:t>Sessiz </a:t>
            </a:r>
            <a:r>
              <a:rPr lang="tr-TR" dirty="0" err="1"/>
              <a:t>serebral</a:t>
            </a:r>
            <a:r>
              <a:rPr lang="tr-TR" dirty="0"/>
              <a:t> </a:t>
            </a:r>
            <a:r>
              <a:rPr lang="tr-TR" dirty="0" err="1"/>
              <a:t>insult</a:t>
            </a:r>
            <a:endParaRPr lang="tr-TR" dirty="0"/>
          </a:p>
        </p:txBody>
      </p:sp>
    </p:spTree>
    <p:extLst>
      <p:ext uri="{BB962C8B-B14F-4D97-AF65-F5344CB8AC3E}">
        <p14:creationId xmlns:p14="http://schemas.microsoft.com/office/powerpoint/2010/main" val="109714851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tr-TR" dirty="0" err="1" smtClean="0"/>
              <a:t>AF</a:t>
            </a:r>
            <a:r>
              <a:rPr lang="tr-TR" dirty="0" err="1" smtClean="0">
                <a:sym typeface="Wingdings"/>
              </a:rPr>
              <a:t></a:t>
            </a:r>
            <a:r>
              <a:rPr lang="tr-TR" dirty="0" err="1" smtClean="0"/>
              <a:t>sol</a:t>
            </a:r>
            <a:r>
              <a:rPr lang="tr-TR" dirty="0" smtClean="0"/>
              <a:t> </a:t>
            </a:r>
            <a:r>
              <a:rPr lang="tr-TR" dirty="0" err="1" smtClean="0"/>
              <a:t>qulaqcıq</a:t>
            </a:r>
            <a:r>
              <a:rPr lang="tr-TR" dirty="0" smtClean="0"/>
              <a:t> </a:t>
            </a:r>
            <a:r>
              <a:rPr lang="tr-TR" dirty="0" err="1" smtClean="0"/>
              <a:t>miyositlerinin</a:t>
            </a:r>
            <a:r>
              <a:rPr lang="tr-TR" dirty="0" smtClean="0"/>
              <a:t> yetersiz ve </a:t>
            </a:r>
            <a:r>
              <a:rPr lang="tr-TR" dirty="0" err="1" smtClean="0"/>
              <a:t>elaqesiz</a:t>
            </a:r>
            <a:r>
              <a:rPr lang="tr-TR" dirty="0" smtClean="0"/>
              <a:t> yığılması</a:t>
            </a:r>
            <a:r>
              <a:rPr lang="tr-TR" dirty="0" smtClean="0">
                <a:sym typeface="Wingdings"/>
              </a:rPr>
              <a:t></a:t>
            </a:r>
            <a:r>
              <a:rPr lang="az-Cyrl-AZ" dirty="0" smtClean="0"/>
              <a:t>qanın durğunluğu</a:t>
            </a:r>
            <a:r>
              <a:rPr lang="az-Cyrl-AZ" dirty="0" smtClean="0">
                <a:sym typeface="Wingdings"/>
              </a:rPr>
              <a:t></a:t>
            </a:r>
            <a:r>
              <a:rPr lang="en-US" dirty="0" smtClean="0"/>
              <a:t>T</a:t>
            </a:r>
            <a:r>
              <a:rPr lang="az-Cyrl-AZ" dirty="0" smtClean="0"/>
              <a:t>romb</a:t>
            </a:r>
            <a:r>
              <a:rPr lang="az-Cyrl-AZ" dirty="0" smtClean="0">
                <a:sym typeface="Wingdings"/>
              </a:rPr>
              <a:t></a:t>
            </a:r>
            <a:r>
              <a:rPr lang="en-US" dirty="0">
                <a:sym typeface="Wingdings"/>
              </a:rPr>
              <a:t>İ</a:t>
            </a:r>
            <a:r>
              <a:rPr lang="az-Cyrl-AZ" dirty="0" smtClean="0"/>
              <a:t>nsult</a:t>
            </a:r>
            <a:endParaRPr lang="az-Cyrl-AZ" dirty="0"/>
          </a:p>
          <a:p>
            <a:r>
              <a:rPr lang="en-US" dirty="0"/>
              <a:t>S</a:t>
            </a:r>
            <a:r>
              <a:rPr lang="az-Cyrl-AZ" dirty="0"/>
              <a:t>on tədqiqatlar insult patogenezinin daha mürəkkəb olduğunu göstərir</a:t>
            </a:r>
          </a:p>
          <a:p>
            <a:endParaRPr lang="az-Cyrl-AZ" dirty="0"/>
          </a:p>
        </p:txBody>
      </p:sp>
      <p:sp>
        <p:nvSpPr>
          <p:cNvPr id="2" name="Title 1"/>
          <p:cNvSpPr>
            <a:spLocks noGrp="1"/>
          </p:cNvSpPr>
          <p:nvPr>
            <p:ph type="title"/>
          </p:nvPr>
        </p:nvSpPr>
        <p:spPr/>
        <p:txBody>
          <a:bodyPr>
            <a:normAutofit fontScale="90000"/>
          </a:bodyPr>
          <a:lstStyle/>
          <a:p>
            <a:r>
              <a:rPr lang="tr-TR" dirty="0" smtClean="0"/>
              <a:t>AF hansı yolla </a:t>
            </a:r>
            <a:r>
              <a:rPr lang="tr-TR" dirty="0" err="1" smtClean="0"/>
              <a:t>insulta</a:t>
            </a:r>
            <a:r>
              <a:rPr lang="tr-TR" dirty="0" smtClean="0"/>
              <a:t> </a:t>
            </a:r>
            <a:r>
              <a:rPr lang="tr-TR" dirty="0" err="1" smtClean="0"/>
              <a:t>sebeb</a:t>
            </a:r>
            <a:r>
              <a:rPr lang="tr-TR" dirty="0" smtClean="0"/>
              <a:t> olur?</a:t>
            </a:r>
            <a:endParaRPr lang="tr-TR" dirty="0"/>
          </a:p>
        </p:txBody>
      </p:sp>
    </p:spTree>
    <p:extLst>
      <p:ext uri="{BB962C8B-B14F-4D97-AF65-F5344CB8AC3E}">
        <p14:creationId xmlns:p14="http://schemas.microsoft.com/office/powerpoint/2010/main" val="113906374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E</a:t>
            </a:r>
            <a:r>
              <a:rPr lang="az-Cyrl-AZ" dirty="0"/>
              <a:t>pidemiolojik məntiqlə 3 </a:t>
            </a:r>
            <a:r>
              <a:rPr lang="tr-TR" dirty="0" smtClean="0"/>
              <a:t>müşahide</a:t>
            </a:r>
            <a:endParaRPr lang="az-Cyrl-AZ" dirty="0"/>
          </a:p>
          <a:p>
            <a:endParaRPr lang="tr-TR" dirty="0" smtClean="0"/>
          </a:p>
          <a:p>
            <a:r>
              <a:rPr lang="az-Cyrl-AZ" dirty="0" smtClean="0"/>
              <a:t>AF </a:t>
            </a:r>
            <a:r>
              <a:rPr lang="az-Cyrl-AZ" dirty="0"/>
              <a:t>insulta səbəb olur</a:t>
            </a:r>
          </a:p>
          <a:p>
            <a:r>
              <a:rPr lang="en-US" dirty="0"/>
              <a:t>I</a:t>
            </a:r>
            <a:r>
              <a:rPr lang="az-Cyrl-AZ" dirty="0"/>
              <a:t>nsult AF</a:t>
            </a:r>
            <a:r>
              <a:rPr lang="az-Latn-AZ" dirty="0"/>
              <a:t>-a</a:t>
            </a:r>
            <a:r>
              <a:rPr lang="az-Cyrl-AZ" dirty="0"/>
              <a:t> səbəb olur</a:t>
            </a:r>
          </a:p>
          <a:p>
            <a:r>
              <a:rPr lang="az-Cyrl-AZ" dirty="0" smtClean="0"/>
              <a:t>AF</a:t>
            </a:r>
            <a:r>
              <a:rPr lang="tr-TR" dirty="0"/>
              <a:t> </a:t>
            </a:r>
            <a:r>
              <a:rPr lang="tr-TR" dirty="0" smtClean="0"/>
              <a:t>ve </a:t>
            </a:r>
            <a:r>
              <a:rPr lang="az-Cyrl-AZ" dirty="0" smtClean="0"/>
              <a:t>insultun </a:t>
            </a:r>
            <a:r>
              <a:rPr lang="az-Cyrl-AZ" dirty="0"/>
              <a:t>digər risk faktorları ilə </a:t>
            </a:r>
            <a:r>
              <a:rPr lang="az-Cyrl-AZ" dirty="0" smtClean="0"/>
              <a:t>birlikdə</a:t>
            </a:r>
            <a:r>
              <a:rPr lang="tr-TR" dirty="0" err="1" smtClean="0"/>
              <a:t>lik</a:t>
            </a:r>
            <a:r>
              <a:rPr lang="az-Cyrl-AZ" dirty="0" smtClean="0"/>
              <a:t> </a:t>
            </a:r>
            <a:endParaRPr lang="az-Cyrl-AZ" dirty="0"/>
          </a:p>
          <a:p>
            <a:endParaRPr lang="tr-TR" dirty="0"/>
          </a:p>
        </p:txBody>
      </p:sp>
      <p:sp>
        <p:nvSpPr>
          <p:cNvPr id="2" name="Title 1"/>
          <p:cNvSpPr>
            <a:spLocks noGrp="1"/>
          </p:cNvSpPr>
          <p:nvPr>
            <p:ph type="title"/>
          </p:nvPr>
        </p:nvSpPr>
        <p:spPr/>
        <p:txBody>
          <a:bodyPr/>
          <a:lstStyle/>
          <a:p>
            <a:endParaRPr lang="tr-TR"/>
          </a:p>
        </p:txBody>
      </p:sp>
    </p:spTree>
    <p:extLst>
      <p:ext uri="{BB962C8B-B14F-4D97-AF65-F5344CB8AC3E}">
        <p14:creationId xmlns:p14="http://schemas.microsoft.com/office/powerpoint/2010/main" val="248662105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az-Cyrl-AZ" dirty="0"/>
              <a:t>AF insult riskini 3-5 dəfə artırır (digər risk faktorlarının düzəldilməsindən sonra)</a:t>
            </a:r>
          </a:p>
          <a:p>
            <a:r>
              <a:rPr lang="en-US" dirty="0"/>
              <a:t>M</a:t>
            </a:r>
            <a:r>
              <a:rPr lang="az-Cyrl-AZ" dirty="0"/>
              <a:t>iositlərin qeyri müntəzəm </a:t>
            </a:r>
            <a:r>
              <a:rPr lang="az-Cyrl-AZ" dirty="0" smtClean="0"/>
              <a:t>yığılması</a:t>
            </a:r>
            <a:r>
              <a:rPr lang="az-Cyrl-AZ" dirty="0" smtClean="0">
                <a:sym typeface="Wingdings"/>
              </a:rPr>
              <a:t></a:t>
            </a:r>
            <a:r>
              <a:rPr lang="az-Cyrl-AZ" dirty="0" smtClean="0"/>
              <a:t>qan stazı</a:t>
            </a:r>
            <a:r>
              <a:rPr lang="az-Cyrl-AZ" dirty="0" smtClean="0">
                <a:sym typeface="Wingdings"/>
              </a:rPr>
              <a:t></a:t>
            </a:r>
            <a:r>
              <a:rPr lang="tr-TR" dirty="0" err="1" smtClean="0">
                <a:sym typeface="Wingdings"/>
              </a:rPr>
              <a:t>tromb</a:t>
            </a:r>
            <a:endParaRPr lang="az-Cyrl-AZ" dirty="0"/>
          </a:p>
          <a:p>
            <a:r>
              <a:rPr lang="en-US" dirty="0"/>
              <a:t>A</a:t>
            </a:r>
            <a:r>
              <a:rPr lang="az-Cyrl-AZ" dirty="0"/>
              <a:t>ncaq bəzi Bradford Hill </a:t>
            </a:r>
            <a:r>
              <a:rPr lang="az-Cyrl-AZ" dirty="0" smtClean="0"/>
              <a:t>kriteriyaları</a:t>
            </a:r>
            <a:r>
              <a:rPr lang="tr-TR" dirty="0" smtClean="0"/>
              <a:t> üçün</a:t>
            </a:r>
            <a:r>
              <a:rPr lang="az-Cyrl-AZ" dirty="0" smtClean="0"/>
              <a:t> </a:t>
            </a:r>
            <a:r>
              <a:rPr lang="az-Cyrl-AZ" dirty="0"/>
              <a:t>birbaşa </a:t>
            </a:r>
            <a:r>
              <a:rPr lang="az-Cyrl-AZ" dirty="0" smtClean="0"/>
              <a:t>əlaqə</a:t>
            </a:r>
            <a:r>
              <a:rPr lang="tr-TR" dirty="0" smtClean="0"/>
              <a:t> yetersizdir</a:t>
            </a:r>
            <a:endParaRPr lang="az-Cyrl-AZ" dirty="0"/>
          </a:p>
          <a:p>
            <a:endParaRPr lang="tr-TR" dirty="0"/>
          </a:p>
        </p:txBody>
      </p:sp>
      <p:sp>
        <p:nvSpPr>
          <p:cNvPr id="2" name="Title 1"/>
          <p:cNvSpPr>
            <a:spLocks noGrp="1"/>
          </p:cNvSpPr>
          <p:nvPr>
            <p:ph type="title"/>
          </p:nvPr>
        </p:nvSpPr>
        <p:spPr/>
        <p:txBody>
          <a:bodyPr/>
          <a:lstStyle/>
          <a:p>
            <a:r>
              <a:rPr lang="az-Cyrl-AZ" dirty="0"/>
              <a:t>AF insultun səbəbidir</a:t>
            </a:r>
            <a:endParaRPr lang="tr-TR" dirty="0"/>
          </a:p>
        </p:txBody>
      </p:sp>
    </p:spTree>
    <p:extLst>
      <p:ext uri="{BB962C8B-B14F-4D97-AF65-F5344CB8AC3E}">
        <p14:creationId xmlns:p14="http://schemas.microsoft.com/office/powerpoint/2010/main" val="274819751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a:t>
            </a:r>
            <a:r>
              <a:rPr lang="az-Cyrl-AZ" dirty="0"/>
              <a:t>ək qısa AF epizodu yaşlı və risk farktorları yüksək xəstədə riski 2 dəfə artırır</a:t>
            </a:r>
          </a:p>
          <a:p>
            <a:r>
              <a:rPr lang="en-US" dirty="0"/>
              <a:t>A</a:t>
            </a:r>
            <a:r>
              <a:rPr lang="az-Cyrl-AZ" dirty="0"/>
              <a:t>ncaq gənc və sağlam insanlarda anlamlı fərq yaratmır</a:t>
            </a:r>
            <a:endParaRPr lang="tr-TR" dirty="0"/>
          </a:p>
        </p:txBody>
      </p:sp>
      <p:sp>
        <p:nvSpPr>
          <p:cNvPr id="2" name="Title 1"/>
          <p:cNvSpPr>
            <a:spLocks noGrp="1"/>
          </p:cNvSpPr>
          <p:nvPr>
            <p:ph type="title"/>
          </p:nvPr>
        </p:nvSpPr>
        <p:spPr/>
        <p:txBody>
          <a:bodyPr>
            <a:normAutofit fontScale="90000"/>
          </a:bodyPr>
          <a:lstStyle/>
          <a:p>
            <a:r>
              <a:rPr lang="az-Latn-AZ" dirty="0"/>
              <a:t>Bio</a:t>
            </a:r>
            <a:r>
              <a:rPr lang="az-Cyrl-AZ" dirty="0"/>
              <a:t>lojik </a:t>
            </a:r>
            <a:r>
              <a:rPr lang="az-Latn-AZ" dirty="0"/>
              <a:t>q</a:t>
            </a:r>
            <a:r>
              <a:rPr lang="az-Cyrl-AZ" dirty="0"/>
              <a:t>radient</a:t>
            </a:r>
            <a:br>
              <a:rPr lang="az-Cyrl-AZ" dirty="0"/>
            </a:br>
            <a:endParaRPr lang="tr-TR" dirty="0"/>
          </a:p>
        </p:txBody>
      </p:sp>
    </p:spTree>
    <p:extLst>
      <p:ext uri="{BB962C8B-B14F-4D97-AF65-F5344CB8AC3E}">
        <p14:creationId xmlns:p14="http://schemas.microsoft.com/office/powerpoint/2010/main" val="397447102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Ə</a:t>
            </a:r>
            <a:r>
              <a:rPr lang="az-Cyrl-AZ" dirty="0"/>
              <a:t>gər AF trombembolizm səbəbidirsə spesifik kardiomebolik insult olmalıydı</a:t>
            </a:r>
          </a:p>
          <a:p>
            <a:r>
              <a:rPr lang="en-US" dirty="0"/>
              <a:t>L</a:t>
            </a:r>
            <a:r>
              <a:rPr lang="az-Cyrl-AZ" dirty="0"/>
              <a:t>akunar insultlu xəstələrdə 10% AF(+)</a:t>
            </a:r>
          </a:p>
          <a:p>
            <a:r>
              <a:rPr lang="az-Cyrl-AZ" dirty="0"/>
              <a:t>AF (+) xəstələrdə Böyük damar aterosklerozu iki dəfə daha çoxdur</a:t>
            </a:r>
          </a:p>
          <a:p>
            <a:r>
              <a:rPr lang="az-Cyrl-AZ" dirty="0"/>
              <a:t>AF və nonkardioembolik insult arasındakı əlaqə olması AF in birbaşa insult səbəbi olmadığını göstərir</a:t>
            </a:r>
          </a:p>
        </p:txBody>
      </p:sp>
      <p:sp>
        <p:nvSpPr>
          <p:cNvPr id="2" name="Title 1"/>
          <p:cNvSpPr>
            <a:spLocks noGrp="1"/>
          </p:cNvSpPr>
          <p:nvPr>
            <p:ph type="title"/>
          </p:nvPr>
        </p:nvSpPr>
        <p:spPr/>
        <p:txBody>
          <a:bodyPr>
            <a:normAutofit/>
          </a:bodyPr>
          <a:lstStyle/>
          <a:p>
            <a:r>
              <a:rPr lang="az-Cyrl-AZ" dirty="0"/>
              <a:t>Spesifiklik</a:t>
            </a:r>
            <a:endParaRPr lang="tr-TR" dirty="0"/>
          </a:p>
        </p:txBody>
      </p:sp>
    </p:spTree>
    <p:extLst>
      <p:ext uri="{BB962C8B-B14F-4D97-AF65-F5344CB8AC3E}">
        <p14:creationId xmlns:p14="http://schemas.microsoft.com/office/powerpoint/2010/main" val="269199863"/>
      </p:ext>
    </p:extLst>
  </p:cSld>
  <p:clrMapOvr>
    <a:masterClrMapping/>
  </p:clrMapOvr>
  <p:timing>
    <p:tnLst>
      <p:par>
        <p:cTn xmlns:p14="http://schemas.microsoft.com/office/powerpoint/2010/mai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1303</TotalTime>
  <Words>1822</Words>
  <Application>Microsoft Macintosh PowerPoint</Application>
  <PresentationFormat>On-screen Show (4:3)</PresentationFormat>
  <Paragraphs>185</Paragraphs>
  <Slides>34</Slides>
  <Notes>3</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1_Custom Design</vt:lpstr>
      <vt:lpstr>Hardcover</vt:lpstr>
      <vt:lpstr>AF ve insult</vt:lpstr>
      <vt:lpstr>AF ve işemik insult</vt:lpstr>
      <vt:lpstr>Atrial fibrillation and stroke: a practical guide  Best JG, et al. Pract Neurol 2019;0:1–17. doi:10.1136/practneurol-2018-002089 </vt:lpstr>
      <vt:lpstr>Sessiz serebral insult</vt:lpstr>
      <vt:lpstr>AF hansı yolla insulta sebeb olur?</vt:lpstr>
      <vt:lpstr>PowerPoint Presentation</vt:lpstr>
      <vt:lpstr>AF insultun səbəbidir</vt:lpstr>
      <vt:lpstr>Biolojik qradient </vt:lpstr>
      <vt:lpstr>Spesifiklik</vt:lpstr>
      <vt:lpstr>PowerPoint Presentation</vt:lpstr>
      <vt:lpstr>PowerPoint Presentation</vt:lpstr>
      <vt:lpstr>PowerPoint Presentation</vt:lpstr>
      <vt:lpstr>Insult AF səbəbi?</vt:lpstr>
      <vt:lpstr>PowerPoint Presentation</vt:lpstr>
      <vt:lpstr>PowerPoint Presentation</vt:lpstr>
      <vt:lpstr>Atrial Fibrillation and Mechanisms of Stroke Time for a New Model  Hooman Kamel,  Stroke. 2016;47:895-900. </vt:lpstr>
      <vt:lpstr>AF(+) xəstələrdə insult riski</vt:lpstr>
      <vt:lpstr>PowerPoint Presentation</vt:lpstr>
      <vt:lpstr>CHADS2 ve İNSULT riski</vt:lpstr>
      <vt:lpstr>İkincili qoruma</vt:lpstr>
      <vt:lpstr>Keskin insult müalıcesi</vt:lpstr>
      <vt:lpstr>DOACs</vt:lpstr>
      <vt:lpstr>PowerPoint Presentation</vt:lpstr>
      <vt:lpstr>PowerPoint Presentation</vt:lpstr>
      <vt:lpstr>PowerPoint Presentation</vt:lpstr>
      <vt:lpstr>AF+ÜİX olan xestelerde insult</vt:lpstr>
      <vt:lpstr>Ne vaxt başlayaq</vt:lpstr>
      <vt:lpstr>Hemorrajik insult </vt:lpstr>
      <vt:lpstr>İKQ ve varfarine bağlı İKQ riskini öngörmek üçün edilen MRT deyerlendirilmesi melumatları AF(+) xestelerde OAK dan imtina etmek üçün yeterli deyil  </vt:lpstr>
      <vt:lpstr>PowerPoint Presentation</vt:lpstr>
      <vt:lpstr>PowerPoint Presentation</vt:lpstr>
      <vt:lpstr>YEKUN</vt:lpstr>
      <vt:lpstr>PowerPoint Presentation</vt:lpstr>
      <vt:lpstr>Teşekkür edirem</vt:lpstr>
    </vt:vector>
  </TitlesOfParts>
  <Company>Hacettepe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 ve stroke</dc:title>
  <dc:creator>nergiz agayeva</dc:creator>
  <cp:lastModifiedBy>nergiz agayeva</cp:lastModifiedBy>
  <cp:revision>112</cp:revision>
  <dcterms:created xsi:type="dcterms:W3CDTF">2022-09-18T14:29:10Z</dcterms:created>
  <dcterms:modified xsi:type="dcterms:W3CDTF">2022-09-24T20:54:18Z</dcterms:modified>
</cp:coreProperties>
</file>